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B16B2CB-5087-469E-91BA-D162A3EC258A}">
  <a:tblStyle styleId="{9B16B2CB-5087-469E-91BA-D162A3EC258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46" d="100"/>
          <a:sy n="146" d="100"/>
        </p:scale>
        <p:origin x="64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2390abd90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2390abd90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zh-CN" sz="1200">
                <a:solidFill>
                  <a:srgbClr val="595959"/>
                </a:solidFill>
              </a:rPr>
              <a:t>We first split off and tried coming up with potential ideas for projects we could do. This required minimal research on our part and we all chose projects that would be interesting to us. Some ideas were more practical than others but ultimately was not a concern in choosing. This was our brainstorm session and took us multiple days to finalise our list. We had a wide range, from fun ideas to very useful ideas, all while implementing the Raspberry Pi.</a:t>
            </a:r>
            <a:endParaRPr sz="1200">
              <a:solidFill>
                <a:srgbClr val="595959"/>
              </a:solidFill>
            </a:endParaRPr>
          </a:p>
          <a:p>
            <a:pPr marL="0" lvl="0" indent="0" algn="l" rtl="0">
              <a:spcBef>
                <a:spcPts val="120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219b8a1452_3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219b8a1452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219b8a1452_3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219b8a1452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2390abd90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2390abd90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2390abd90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2390abd90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sz="1600">
                <a:solidFill>
                  <a:schemeClr val="dk1"/>
                </a:solidFill>
              </a:rPr>
              <a:t>We finally chose Automatic cooler/heater controler as our best idea because of its wide audience, high feasibility, manageable cost and short testing period.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219b8a1452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219b8a1452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390abd90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390abd90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zh-CN">
                <a:solidFill>
                  <a:srgbClr val="595959"/>
                </a:solidFill>
              </a:rPr>
              <a:t>We decided on 5 criteria for our weighted trade study, including the two pre-determined criteria cost and societal impact. They were the following: Societal impact/practicality, at a weight of 20% since they were important but not our biggest factor, Cost at 30% since we greatly considered having less expensive project ideas, Feasibility/ability to create at 30% since it was the other big consideration for our decisions, Safety at 10% since we didn’t consider it very much during the process, and Simplicity at 10% although we did consider it it wasn’t very important for the ideas to be simple. Following the trade study where we gave our honest judgement of each other’s projects, we ended up with the Automatic AC as our main project. The other projects however were very close in score.</a:t>
            </a:r>
            <a:endParaRPr>
              <a:solidFill>
                <a:srgbClr val="595959"/>
              </a:solidFill>
            </a:endParaRPr>
          </a:p>
          <a:p>
            <a:pPr marL="0" lvl="0" indent="0" algn="l" rtl="0">
              <a:spcBef>
                <a:spcPts val="120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2390abd90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2390abd90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zh-CN">
                <a:solidFill>
                  <a:srgbClr val="595959"/>
                </a:solidFill>
              </a:rPr>
              <a:t>Our project took around two weeks to complete from start to finish, and we encountered many potential project ideas to research. Brainstorming ideas took a large portion of our first week, while researching our selected ‘best’ ideas took most of our time in the second week. Being able to compare our ideas gave each of us an insight into wha each of us thought were good project ideas, and allowed for interesting discussion. While we might’ve liked to choose a different project as ‘best’, our chosen projects were overall the best. One lesson we learned from this project is the importance of staying on a schedule and allocating time and tasks in order to stay on schedule. This is by far the easiest way of working on a project and keeping each other accountable.</a:t>
            </a:r>
            <a:endParaRPr>
              <a:solidFill>
                <a:srgbClr val="595959"/>
              </a:solidFill>
            </a:endParaRPr>
          </a:p>
          <a:p>
            <a:pPr marL="0" lvl="0" indent="0" algn="l" rtl="0">
              <a:spcBef>
                <a:spcPts val="120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2693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zh-C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55200" y="1366150"/>
            <a:ext cx="8501100" cy="19248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zh-CN" sz="3900" b="1">
                <a:solidFill>
                  <a:srgbClr val="000000"/>
                </a:solidFill>
              </a:rPr>
              <a:t>Mechatronics Group Project</a:t>
            </a:r>
            <a:endParaRPr sz="3900" b="1">
              <a:solidFill>
                <a:srgbClr val="000000"/>
              </a:solidFill>
            </a:endParaRPr>
          </a:p>
          <a:p>
            <a:pPr marL="0" lvl="0" indent="0" algn="ctr" rtl="0">
              <a:lnSpc>
                <a:spcPct val="115000"/>
              </a:lnSpc>
              <a:spcBef>
                <a:spcPts val="0"/>
              </a:spcBef>
              <a:spcAft>
                <a:spcPts val="0"/>
              </a:spcAft>
              <a:buNone/>
            </a:pPr>
            <a:endParaRPr sz="1900" b="1">
              <a:solidFill>
                <a:srgbClr val="000000"/>
              </a:solidFill>
              <a:latin typeface="Times New Roman"/>
              <a:ea typeface="Times New Roman"/>
              <a:cs typeface="Times New Roman"/>
              <a:sym typeface="Times New Roman"/>
            </a:endParaRPr>
          </a:p>
          <a:p>
            <a:pPr marL="0" lvl="0" indent="0" algn="ctr" rtl="0">
              <a:lnSpc>
                <a:spcPct val="115000"/>
              </a:lnSpc>
              <a:spcBef>
                <a:spcPts val="800"/>
              </a:spcBef>
              <a:spcAft>
                <a:spcPts val="0"/>
              </a:spcAft>
              <a:buNone/>
            </a:pPr>
            <a:r>
              <a:rPr lang="zh-CN" sz="1900" b="1">
                <a:solidFill>
                  <a:srgbClr val="000000"/>
                </a:solidFill>
              </a:rPr>
              <a:t>Group </a:t>
            </a:r>
            <a:r>
              <a:rPr lang="zh-CN" sz="1900" b="1">
                <a:solidFill>
                  <a:srgbClr val="000000"/>
                </a:solidFill>
                <a:highlight>
                  <a:srgbClr val="FFFFFF"/>
                </a:highlight>
              </a:rPr>
              <a:t>1044-PC2-12</a:t>
            </a:r>
            <a:endParaRPr sz="1900" b="1">
              <a:solidFill>
                <a:srgbClr val="000000"/>
              </a:solidFill>
            </a:endParaRPr>
          </a:p>
          <a:p>
            <a:pPr marL="0" lvl="0" indent="0" algn="ctr" rtl="0">
              <a:spcBef>
                <a:spcPts val="800"/>
              </a:spcBef>
              <a:spcAft>
                <a:spcPts val="0"/>
              </a:spcAft>
              <a:buNone/>
            </a:pPr>
            <a:endParaRPr sz="3900" b="1"/>
          </a:p>
        </p:txBody>
      </p:sp>
      <p:sp>
        <p:nvSpPr>
          <p:cNvPr id="55" name="Google Shape;55;p13"/>
          <p:cNvSpPr txBox="1">
            <a:spLocks noGrp="1"/>
          </p:cNvSpPr>
          <p:nvPr>
            <p:ph type="subTitle" idx="1"/>
          </p:nvPr>
        </p:nvSpPr>
        <p:spPr>
          <a:xfrm>
            <a:off x="623400" y="3290950"/>
            <a:ext cx="8676600" cy="13854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zh-CN"/>
              <a:t>                                                                                   ——    </a:t>
            </a:r>
            <a:r>
              <a:rPr lang="zh-CN">
                <a:solidFill>
                  <a:srgbClr val="0B5394"/>
                </a:solidFill>
              </a:rPr>
              <a:t>Uchenna Obikwelu</a:t>
            </a:r>
            <a:endParaRPr>
              <a:solidFill>
                <a:srgbClr val="0B5394"/>
              </a:solidFill>
            </a:endParaRPr>
          </a:p>
          <a:p>
            <a:pPr marL="0" lvl="0" indent="0" algn="l" rtl="0">
              <a:spcBef>
                <a:spcPts val="0"/>
              </a:spcBef>
              <a:spcAft>
                <a:spcPts val="0"/>
              </a:spcAft>
              <a:buNone/>
            </a:pPr>
            <a:endParaRPr>
              <a:solidFill>
                <a:srgbClr val="0B5394"/>
              </a:solidFill>
            </a:endParaRPr>
          </a:p>
          <a:p>
            <a:pPr marL="0" lvl="0" indent="0" algn="l" rtl="0">
              <a:spcBef>
                <a:spcPts val="0"/>
              </a:spcBef>
              <a:spcAft>
                <a:spcPts val="0"/>
              </a:spcAft>
              <a:buNone/>
            </a:pPr>
            <a:r>
              <a:rPr lang="zh-CN">
                <a:solidFill>
                  <a:srgbClr val="0B5394"/>
                </a:solidFill>
              </a:rPr>
              <a:t>                                                                                              Nikolas Sante</a:t>
            </a:r>
            <a:endParaRPr>
              <a:solidFill>
                <a:srgbClr val="0B5394"/>
              </a:solidFill>
            </a:endParaRPr>
          </a:p>
          <a:p>
            <a:pPr marL="0" lvl="0" indent="0" algn="l" rtl="0">
              <a:spcBef>
                <a:spcPts val="0"/>
              </a:spcBef>
              <a:spcAft>
                <a:spcPts val="0"/>
              </a:spcAft>
              <a:buNone/>
            </a:pPr>
            <a:endParaRPr>
              <a:solidFill>
                <a:srgbClr val="0B5394"/>
              </a:solidFill>
            </a:endParaRPr>
          </a:p>
          <a:p>
            <a:pPr marL="0" lvl="0" indent="0" algn="l" rtl="0">
              <a:spcBef>
                <a:spcPts val="0"/>
              </a:spcBef>
              <a:spcAft>
                <a:spcPts val="0"/>
              </a:spcAft>
              <a:buNone/>
            </a:pPr>
            <a:r>
              <a:rPr lang="zh-CN">
                <a:solidFill>
                  <a:srgbClr val="0B5394"/>
                </a:solidFill>
              </a:rPr>
              <a:t>                                                                                              Shenhao Gong</a:t>
            </a:r>
            <a:endParaRPr>
              <a:solidFill>
                <a:srgbClr val="0B5394"/>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37000">
              <a:schemeClr val="lt1"/>
            </a:gs>
            <a:gs pos="100000">
              <a:srgbClr val="B3B3B3"/>
            </a:gs>
          </a:gsLst>
          <a:lin ang="2700006" scaled="0"/>
        </a:gra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397800"/>
          </a:xfrm>
          <a:prstGeom prst="rect">
            <a:avLst/>
          </a:prstGeom>
        </p:spPr>
        <p:txBody>
          <a:bodyPr spcFirstLastPara="1" wrap="square" lIns="91425" tIns="91425" rIns="91425" bIns="91425" anchor="t" anchorCtr="0">
            <a:normAutofit fontScale="90000"/>
          </a:bodyPr>
          <a:lstStyle/>
          <a:p>
            <a:pPr marL="0" lvl="0" indent="0" algn="l" rtl="0">
              <a:lnSpc>
                <a:spcPct val="200000"/>
              </a:lnSpc>
              <a:spcBef>
                <a:spcPts val="0"/>
              </a:spcBef>
              <a:spcAft>
                <a:spcPts val="0"/>
              </a:spcAft>
              <a:buNone/>
            </a:pPr>
            <a:r>
              <a:rPr lang="zh-CN" sz="1500" b="1">
                <a:latin typeface="Times New Roman"/>
                <a:ea typeface="Times New Roman"/>
                <a:cs typeface="Times New Roman"/>
                <a:sym typeface="Times New Roman"/>
              </a:rPr>
              <a:t>Initial Raspberry Pi Project Ideas</a:t>
            </a:r>
            <a:endParaRPr sz="1500" b="1"/>
          </a:p>
        </p:txBody>
      </p:sp>
      <p:sp>
        <p:nvSpPr>
          <p:cNvPr id="61" name="Google Shape;61;p14"/>
          <p:cNvSpPr txBox="1">
            <a:spLocks noGrp="1"/>
          </p:cNvSpPr>
          <p:nvPr>
            <p:ph type="body" idx="1"/>
          </p:nvPr>
        </p:nvSpPr>
        <p:spPr>
          <a:xfrm>
            <a:off x="209825" y="842825"/>
            <a:ext cx="8688000" cy="3726000"/>
          </a:xfrm>
          <a:prstGeom prst="rect">
            <a:avLst/>
          </a:prstGeom>
        </p:spPr>
        <p:txBody>
          <a:bodyPr spcFirstLastPara="1" wrap="square" lIns="91425" tIns="91425" rIns="91425" bIns="91425" anchor="t" anchorCtr="0">
            <a:normAutofit/>
          </a:bodyPr>
          <a:lstStyle/>
          <a:p>
            <a:pPr marL="0" lvl="0" indent="0" algn="l" rtl="0">
              <a:lnSpc>
                <a:spcPct val="200000"/>
              </a:lnSpc>
              <a:spcBef>
                <a:spcPts val="200"/>
              </a:spcBef>
              <a:spcAft>
                <a:spcPts val="0"/>
              </a:spcAft>
              <a:buNone/>
            </a:pPr>
            <a:r>
              <a:rPr lang="zh-CN" sz="1000" b="1" u="sng">
                <a:solidFill>
                  <a:schemeClr val="dk1"/>
                </a:solidFill>
              </a:rPr>
              <a:t>Shenhao Gong : </a:t>
            </a:r>
            <a:endParaRPr sz="1000" b="1" u="sng">
              <a:solidFill>
                <a:schemeClr val="dk1"/>
              </a:solidFill>
            </a:endParaRPr>
          </a:p>
          <a:p>
            <a:pPr marL="0" lvl="0" indent="0" algn="l" rtl="0">
              <a:lnSpc>
                <a:spcPct val="200000"/>
              </a:lnSpc>
              <a:spcBef>
                <a:spcPts val="400"/>
              </a:spcBef>
              <a:spcAft>
                <a:spcPts val="0"/>
              </a:spcAft>
              <a:buNone/>
            </a:pPr>
            <a:r>
              <a:rPr lang="zh-CN" sz="800" b="1">
                <a:solidFill>
                  <a:schemeClr val="dk1"/>
                </a:solidFill>
                <a:latin typeface="Comic Sans MS"/>
                <a:ea typeface="Comic Sans MS"/>
                <a:cs typeface="Comic Sans MS"/>
                <a:sym typeface="Comic Sans MS"/>
              </a:rPr>
              <a:t>1. Automatic window shades                                         2.Shared Fish Tank Camera                               3. Remote control toy car-signal receiver        </a:t>
            </a:r>
            <a:endParaRPr sz="800" b="1">
              <a:solidFill>
                <a:schemeClr val="dk1"/>
              </a:solidFill>
              <a:highlight>
                <a:schemeClr val="lt1"/>
              </a:highlight>
              <a:latin typeface="Comic Sans MS"/>
              <a:ea typeface="Comic Sans MS"/>
              <a:cs typeface="Comic Sans MS"/>
              <a:sym typeface="Comic Sans MS"/>
            </a:endParaRPr>
          </a:p>
          <a:p>
            <a:pPr marL="0" lvl="0" indent="0" algn="l" rtl="0">
              <a:lnSpc>
                <a:spcPct val="200000"/>
              </a:lnSpc>
              <a:spcBef>
                <a:spcPts val="400"/>
              </a:spcBef>
              <a:spcAft>
                <a:spcPts val="0"/>
              </a:spcAft>
              <a:buNone/>
            </a:pPr>
            <a:endParaRPr sz="1000">
              <a:solidFill>
                <a:schemeClr val="dk1"/>
              </a:solidFill>
              <a:latin typeface="Comic Sans MS"/>
              <a:ea typeface="Comic Sans MS"/>
              <a:cs typeface="Comic Sans MS"/>
              <a:sym typeface="Comic Sans MS"/>
            </a:endParaRPr>
          </a:p>
          <a:p>
            <a:pPr marL="0" lvl="0" indent="0" algn="l" rtl="0">
              <a:lnSpc>
                <a:spcPct val="100000"/>
              </a:lnSpc>
              <a:spcBef>
                <a:spcPts val="400"/>
              </a:spcBef>
              <a:spcAft>
                <a:spcPts val="0"/>
              </a:spcAft>
              <a:buNone/>
            </a:pPr>
            <a:endParaRPr sz="1200">
              <a:solidFill>
                <a:srgbClr val="000000"/>
              </a:solidFill>
              <a:latin typeface="Times New Roman"/>
              <a:ea typeface="Times New Roman"/>
              <a:cs typeface="Times New Roman"/>
              <a:sym typeface="Times New Roman"/>
            </a:endParaRPr>
          </a:p>
          <a:p>
            <a:pPr marL="0" lvl="0" indent="0" algn="l" rtl="0">
              <a:spcBef>
                <a:spcPts val="0"/>
              </a:spcBef>
              <a:spcAft>
                <a:spcPts val="1200"/>
              </a:spcAft>
              <a:buNone/>
            </a:pPr>
            <a:endParaRPr/>
          </a:p>
        </p:txBody>
      </p:sp>
      <p:pic>
        <p:nvPicPr>
          <p:cNvPr id="62" name="Google Shape;62;p14"/>
          <p:cNvPicPr preferRelativeResize="0"/>
          <p:nvPr/>
        </p:nvPicPr>
        <p:blipFill>
          <a:blip r:embed="rId3">
            <a:alphaModFix/>
          </a:blip>
          <a:stretch>
            <a:fillRect/>
          </a:stretch>
        </p:blipFill>
        <p:spPr>
          <a:xfrm>
            <a:off x="311700" y="1896975"/>
            <a:ext cx="2384200" cy="1349550"/>
          </a:xfrm>
          <a:prstGeom prst="rect">
            <a:avLst/>
          </a:prstGeom>
          <a:noFill/>
          <a:ln>
            <a:noFill/>
          </a:ln>
          <a:effectLst>
            <a:outerShdw blurRad="57150" dist="19050" dir="5400000" algn="bl" rotWithShape="0">
              <a:srgbClr val="000000">
                <a:alpha val="50000"/>
              </a:srgbClr>
            </a:outerShdw>
          </a:effectLst>
        </p:spPr>
      </p:pic>
      <p:pic>
        <p:nvPicPr>
          <p:cNvPr id="63" name="Google Shape;63;p14"/>
          <p:cNvPicPr preferRelativeResize="0"/>
          <p:nvPr/>
        </p:nvPicPr>
        <p:blipFill rotWithShape="1">
          <a:blip r:embed="rId4">
            <a:alphaModFix/>
          </a:blip>
          <a:srcRect b="-9974"/>
          <a:stretch/>
        </p:blipFill>
        <p:spPr>
          <a:xfrm>
            <a:off x="3224825" y="1895625"/>
            <a:ext cx="2384200" cy="1620400"/>
          </a:xfrm>
          <a:prstGeom prst="rect">
            <a:avLst/>
          </a:prstGeom>
          <a:noFill/>
          <a:ln>
            <a:noFill/>
          </a:ln>
        </p:spPr>
      </p:pic>
      <p:pic>
        <p:nvPicPr>
          <p:cNvPr id="64" name="Google Shape;64;p14"/>
          <p:cNvPicPr preferRelativeResize="0"/>
          <p:nvPr/>
        </p:nvPicPr>
        <p:blipFill>
          <a:blip r:embed="rId5">
            <a:alphaModFix/>
          </a:blip>
          <a:stretch>
            <a:fillRect/>
          </a:stretch>
        </p:blipFill>
        <p:spPr>
          <a:xfrm>
            <a:off x="6342125" y="1882825"/>
            <a:ext cx="2490175" cy="14081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10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fade">
                                      <p:cBhvr>
                                        <p:cTn id="12" dur="800"/>
                                        <p:tgtEl>
                                          <p:spTgt spid="6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4"/>
                                        </p:tgtEl>
                                        <p:attrNameLst>
                                          <p:attrName>style.visibility</p:attrName>
                                        </p:attrNameLst>
                                      </p:cBhvr>
                                      <p:to>
                                        <p:strVal val="visible"/>
                                      </p:to>
                                    </p:set>
                                    <p:animEffect transition="in" filter="fade">
                                      <p:cBhvr>
                                        <p:cTn id="17" dur="10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37000">
              <a:schemeClr val="lt1"/>
            </a:gs>
            <a:gs pos="100000">
              <a:srgbClr val="B3B3B3"/>
            </a:gs>
          </a:gsLst>
          <a:lin ang="2700006" scaled="0"/>
        </a:grad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title" idx="4294967295"/>
          </p:nvPr>
        </p:nvSpPr>
        <p:spPr>
          <a:xfrm>
            <a:off x="311700" y="445025"/>
            <a:ext cx="8520600" cy="338700"/>
          </a:xfrm>
          <a:prstGeom prst="rect">
            <a:avLst/>
          </a:prstGeom>
        </p:spPr>
        <p:txBody>
          <a:bodyPr spcFirstLastPara="1" wrap="square" lIns="91425" tIns="91425" rIns="91425" bIns="91425" anchor="t" anchorCtr="0">
            <a:normAutofit fontScale="90000"/>
          </a:bodyPr>
          <a:lstStyle/>
          <a:p>
            <a:pPr marL="0" lvl="0" indent="0" algn="l" rtl="0">
              <a:lnSpc>
                <a:spcPct val="200000"/>
              </a:lnSpc>
              <a:spcBef>
                <a:spcPts val="0"/>
              </a:spcBef>
              <a:spcAft>
                <a:spcPts val="0"/>
              </a:spcAft>
              <a:buClr>
                <a:schemeClr val="dk1"/>
              </a:buClr>
              <a:buSzPct val="73333"/>
              <a:buFont typeface="Arial"/>
              <a:buNone/>
            </a:pPr>
            <a:r>
              <a:rPr lang="zh-CN" sz="1500" b="1">
                <a:latin typeface="Times New Roman"/>
                <a:ea typeface="Times New Roman"/>
                <a:cs typeface="Times New Roman"/>
                <a:sym typeface="Times New Roman"/>
              </a:rPr>
              <a:t>Initial Raspberry Pi Project Ideas</a:t>
            </a:r>
            <a:endParaRPr sz="1500" b="1"/>
          </a:p>
          <a:p>
            <a:pPr marL="0" lvl="0" indent="0" algn="l" rtl="0">
              <a:spcBef>
                <a:spcPts val="0"/>
              </a:spcBef>
              <a:spcAft>
                <a:spcPts val="0"/>
              </a:spcAft>
              <a:buNone/>
            </a:pPr>
            <a:endParaRPr/>
          </a:p>
        </p:txBody>
      </p:sp>
      <p:sp>
        <p:nvSpPr>
          <p:cNvPr id="70" name="Google Shape;70;p15"/>
          <p:cNvSpPr txBox="1">
            <a:spLocks noGrp="1"/>
          </p:cNvSpPr>
          <p:nvPr>
            <p:ph type="body" idx="4294967295"/>
          </p:nvPr>
        </p:nvSpPr>
        <p:spPr>
          <a:xfrm>
            <a:off x="411100" y="872175"/>
            <a:ext cx="8421300" cy="36858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zh-CN" sz="1000" b="1" u="sng">
                <a:solidFill>
                  <a:schemeClr val="dk1"/>
                </a:solidFill>
              </a:rPr>
              <a:t>Uchenna Obikwelu:</a:t>
            </a:r>
            <a:endParaRPr sz="1000" b="1" u="sng">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000" b="1" u="sng">
              <a:solidFill>
                <a:schemeClr val="dk1"/>
              </a:solidFill>
              <a:highlight>
                <a:schemeClr val="lt1"/>
              </a:highlight>
            </a:endParaRPr>
          </a:p>
          <a:p>
            <a:pPr marL="0" lvl="0" indent="0" algn="l" rtl="0">
              <a:lnSpc>
                <a:spcPct val="100000"/>
              </a:lnSpc>
              <a:spcBef>
                <a:spcPts val="200"/>
              </a:spcBef>
              <a:spcAft>
                <a:spcPts val="0"/>
              </a:spcAft>
              <a:buNone/>
            </a:pPr>
            <a:r>
              <a:rPr lang="zh-CN" sz="1000" b="1">
                <a:solidFill>
                  <a:schemeClr val="dk1"/>
                </a:solidFill>
                <a:latin typeface="Comic Sans MS"/>
                <a:ea typeface="Comic Sans MS"/>
                <a:cs typeface="Comic Sans MS"/>
                <a:sym typeface="Comic Sans MS"/>
              </a:rPr>
              <a:t>   1.</a:t>
            </a:r>
            <a:r>
              <a:rPr lang="zh-CN" sz="1000" b="1">
                <a:solidFill>
                  <a:srgbClr val="333333"/>
                </a:solidFill>
                <a:latin typeface="Comic Sans MS"/>
                <a:ea typeface="Comic Sans MS"/>
                <a:cs typeface="Comic Sans MS"/>
                <a:sym typeface="Comic Sans MS"/>
              </a:rPr>
              <a:t>Person-Detecting Doorbell                             </a:t>
            </a:r>
            <a:r>
              <a:rPr lang="zh-CN" sz="1000" b="1">
                <a:solidFill>
                  <a:schemeClr val="dk1"/>
                </a:solidFill>
                <a:latin typeface="Comic Sans MS"/>
                <a:ea typeface="Comic Sans MS"/>
                <a:cs typeface="Comic Sans MS"/>
                <a:sym typeface="Comic Sans MS"/>
              </a:rPr>
              <a:t>2.Smart Mirror                               3.Garbage Thrasher</a:t>
            </a:r>
            <a:endParaRPr sz="1000" b="1">
              <a:solidFill>
                <a:schemeClr val="dk1"/>
              </a:solidFill>
              <a:latin typeface="Comic Sans MS"/>
              <a:ea typeface="Comic Sans MS"/>
              <a:cs typeface="Comic Sans MS"/>
              <a:sym typeface="Comic Sans MS"/>
            </a:endParaRPr>
          </a:p>
          <a:p>
            <a:pPr marL="0" lvl="0" indent="0" algn="l" rtl="0">
              <a:lnSpc>
                <a:spcPct val="100000"/>
              </a:lnSpc>
              <a:spcBef>
                <a:spcPts val="400"/>
              </a:spcBef>
              <a:spcAft>
                <a:spcPts val="0"/>
              </a:spcAft>
              <a:buNone/>
            </a:pPr>
            <a:endParaRPr sz="1000" b="1">
              <a:solidFill>
                <a:schemeClr val="dk1"/>
              </a:solidFill>
              <a:highlight>
                <a:schemeClr val="lt1"/>
              </a:highlight>
              <a:latin typeface="Comic Sans MS"/>
              <a:ea typeface="Comic Sans MS"/>
              <a:cs typeface="Comic Sans MS"/>
              <a:sym typeface="Comic Sans MS"/>
            </a:endParaRPr>
          </a:p>
          <a:p>
            <a:pPr marL="0" lvl="0" indent="0" algn="l" rtl="0">
              <a:lnSpc>
                <a:spcPct val="100000"/>
              </a:lnSpc>
              <a:spcBef>
                <a:spcPts val="400"/>
              </a:spcBef>
              <a:spcAft>
                <a:spcPts val="0"/>
              </a:spcAft>
              <a:buNone/>
            </a:pPr>
            <a:endParaRPr sz="1000" b="1">
              <a:solidFill>
                <a:srgbClr val="333333"/>
              </a:solidFill>
              <a:highlight>
                <a:schemeClr val="lt1"/>
              </a:highlight>
              <a:latin typeface="Comic Sans MS"/>
              <a:ea typeface="Comic Sans MS"/>
              <a:cs typeface="Comic Sans MS"/>
              <a:sym typeface="Comic Sans MS"/>
            </a:endParaRPr>
          </a:p>
          <a:p>
            <a:pPr marL="0" lvl="0" indent="0" algn="l" rtl="0">
              <a:lnSpc>
                <a:spcPct val="100000"/>
              </a:lnSpc>
              <a:spcBef>
                <a:spcPts val="400"/>
              </a:spcBef>
              <a:spcAft>
                <a:spcPts val="0"/>
              </a:spcAft>
              <a:buNone/>
            </a:pPr>
            <a:endParaRPr sz="1000">
              <a:solidFill>
                <a:srgbClr val="333333"/>
              </a:solidFill>
              <a:highlight>
                <a:schemeClr val="lt1"/>
              </a:highlight>
            </a:endParaRPr>
          </a:p>
          <a:p>
            <a:pPr marL="0" lvl="0" indent="0" algn="l" rtl="0">
              <a:lnSpc>
                <a:spcPct val="100000"/>
              </a:lnSpc>
              <a:spcBef>
                <a:spcPts val="400"/>
              </a:spcBef>
              <a:spcAft>
                <a:spcPts val="0"/>
              </a:spcAft>
              <a:buNone/>
            </a:pPr>
            <a:endParaRPr sz="1000">
              <a:solidFill>
                <a:srgbClr val="333333"/>
              </a:solidFill>
              <a:highlight>
                <a:schemeClr val="lt1"/>
              </a:highlight>
            </a:endParaRPr>
          </a:p>
          <a:p>
            <a:pPr marL="0" lvl="0" indent="0" algn="l" rtl="0">
              <a:lnSpc>
                <a:spcPct val="100000"/>
              </a:lnSpc>
              <a:spcBef>
                <a:spcPts val="400"/>
              </a:spcBef>
              <a:spcAft>
                <a:spcPts val="0"/>
              </a:spcAft>
              <a:buNone/>
            </a:pPr>
            <a:endParaRPr sz="1000">
              <a:solidFill>
                <a:srgbClr val="333333"/>
              </a:solidFill>
              <a:highlight>
                <a:schemeClr val="lt1"/>
              </a:highlight>
            </a:endParaRPr>
          </a:p>
          <a:p>
            <a:pPr marL="0" lvl="0" indent="0" algn="l" rtl="0">
              <a:lnSpc>
                <a:spcPct val="100000"/>
              </a:lnSpc>
              <a:spcBef>
                <a:spcPts val="400"/>
              </a:spcBef>
              <a:spcAft>
                <a:spcPts val="0"/>
              </a:spcAft>
              <a:buClr>
                <a:schemeClr val="dk1"/>
              </a:buClr>
              <a:buSzPts val="1100"/>
              <a:buFont typeface="Arial"/>
              <a:buNone/>
            </a:pPr>
            <a:endParaRPr sz="1000">
              <a:solidFill>
                <a:srgbClr val="333333"/>
              </a:solidFill>
              <a:highlight>
                <a:schemeClr val="lt1"/>
              </a:highlight>
            </a:endParaRPr>
          </a:p>
          <a:p>
            <a:pPr marL="0" lvl="0" indent="0" algn="l" rtl="0">
              <a:lnSpc>
                <a:spcPct val="100000"/>
              </a:lnSpc>
              <a:spcBef>
                <a:spcPts val="400"/>
              </a:spcBef>
              <a:spcAft>
                <a:spcPts val="0"/>
              </a:spcAft>
              <a:buClr>
                <a:schemeClr val="dk1"/>
              </a:buClr>
              <a:buSzPts val="1100"/>
              <a:buFont typeface="Arial"/>
              <a:buNone/>
            </a:pPr>
            <a:endParaRPr sz="1000">
              <a:solidFill>
                <a:srgbClr val="333333"/>
              </a:solidFill>
              <a:highlight>
                <a:schemeClr val="lt1"/>
              </a:highlight>
            </a:endParaRPr>
          </a:p>
          <a:p>
            <a:pPr marL="0" lvl="0" indent="0" algn="ctr" rtl="0">
              <a:lnSpc>
                <a:spcPct val="100000"/>
              </a:lnSpc>
              <a:spcBef>
                <a:spcPts val="400"/>
              </a:spcBef>
              <a:spcAft>
                <a:spcPts val="0"/>
              </a:spcAft>
              <a:buNone/>
            </a:pPr>
            <a:endParaRPr sz="1000">
              <a:solidFill>
                <a:schemeClr val="dk1"/>
              </a:solidFill>
              <a:highlight>
                <a:schemeClr val="lt1"/>
              </a:highlight>
            </a:endParaRPr>
          </a:p>
          <a:p>
            <a:pPr marL="0" lvl="0" indent="0" algn="l" rtl="0">
              <a:lnSpc>
                <a:spcPct val="100000"/>
              </a:lnSpc>
              <a:spcBef>
                <a:spcPts val="0"/>
              </a:spcBef>
              <a:spcAft>
                <a:spcPts val="0"/>
              </a:spcAft>
              <a:buNone/>
            </a:pPr>
            <a:endParaRPr sz="1000">
              <a:solidFill>
                <a:schemeClr val="dk1"/>
              </a:solidFill>
              <a:highlight>
                <a:schemeClr val="lt1"/>
              </a:highlight>
            </a:endParaRPr>
          </a:p>
          <a:p>
            <a:pPr marL="0" lvl="0" indent="0" algn="l" rtl="0">
              <a:lnSpc>
                <a:spcPct val="100000"/>
              </a:lnSpc>
              <a:spcBef>
                <a:spcPts val="0"/>
              </a:spcBef>
              <a:spcAft>
                <a:spcPts val="0"/>
              </a:spcAft>
              <a:buNone/>
            </a:pPr>
            <a:endParaRPr sz="1000">
              <a:solidFill>
                <a:schemeClr val="dk1"/>
              </a:solidFill>
              <a:highlight>
                <a:schemeClr val="lt1"/>
              </a:highlight>
            </a:endParaRPr>
          </a:p>
          <a:p>
            <a:pPr marL="0" lvl="0" indent="0" algn="l" rtl="0">
              <a:lnSpc>
                <a:spcPct val="100000"/>
              </a:lnSpc>
              <a:spcBef>
                <a:spcPts val="0"/>
              </a:spcBef>
              <a:spcAft>
                <a:spcPts val="0"/>
              </a:spcAft>
              <a:buNone/>
            </a:pPr>
            <a:endParaRPr sz="10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endParaRPr sz="1000">
              <a:solidFill>
                <a:schemeClr val="dk1"/>
              </a:solidFill>
              <a:highlight>
                <a:schemeClr val="lt1"/>
              </a:highlight>
            </a:endParaRPr>
          </a:p>
          <a:p>
            <a:pPr marL="0" lvl="0" indent="0" algn="l" rtl="0">
              <a:spcBef>
                <a:spcPts val="200"/>
              </a:spcBef>
              <a:spcAft>
                <a:spcPts val="0"/>
              </a:spcAft>
              <a:buClr>
                <a:schemeClr val="dk1"/>
              </a:buClr>
              <a:buSzPts val="1100"/>
              <a:buFont typeface="Arial"/>
              <a:buNone/>
            </a:pPr>
            <a:endParaRPr sz="1000">
              <a:solidFill>
                <a:schemeClr val="dk1"/>
              </a:solidFill>
              <a:highlight>
                <a:schemeClr val="lt1"/>
              </a:highlight>
            </a:endParaRPr>
          </a:p>
          <a:p>
            <a:pPr marL="0" lvl="0" indent="0" algn="l" rtl="0">
              <a:spcBef>
                <a:spcPts val="400"/>
              </a:spcBef>
              <a:spcAft>
                <a:spcPts val="1200"/>
              </a:spcAft>
              <a:buNone/>
            </a:pPr>
            <a:endParaRPr sz="1000" b="1" u="sng">
              <a:solidFill>
                <a:schemeClr val="dk1"/>
              </a:solidFill>
              <a:highlight>
                <a:schemeClr val="lt1"/>
              </a:highlight>
            </a:endParaRPr>
          </a:p>
        </p:txBody>
      </p:sp>
      <p:sp>
        <p:nvSpPr>
          <p:cNvPr id="71" name="Google Shape;71;p15"/>
          <p:cNvSpPr txBox="1"/>
          <p:nvPr/>
        </p:nvSpPr>
        <p:spPr>
          <a:xfrm>
            <a:off x="1001375" y="2397250"/>
            <a:ext cx="30000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200"/>
              </a:spcBef>
              <a:spcAft>
                <a:spcPts val="400"/>
              </a:spcAft>
              <a:buNone/>
            </a:pPr>
            <a:endParaRPr sz="1000">
              <a:solidFill>
                <a:schemeClr val="dk1"/>
              </a:solidFill>
              <a:highlight>
                <a:schemeClr val="lt1"/>
              </a:highlight>
            </a:endParaRPr>
          </a:p>
        </p:txBody>
      </p:sp>
      <p:pic>
        <p:nvPicPr>
          <p:cNvPr id="72" name="Google Shape;72;p15"/>
          <p:cNvPicPr preferRelativeResize="0"/>
          <p:nvPr/>
        </p:nvPicPr>
        <p:blipFill>
          <a:blip r:embed="rId3">
            <a:alphaModFix/>
          </a:blip>
          <a:stretch>
            <a:fillRect/>
          </a:stretch>
        </p:blipFill>
        <p:spPr>
          <a:xfrm>
            <a:off x="466275" y="1788500"/>
            <a:ext cx="2447609" cy="1380250"/>
          </a:xfrm>
          <a:prstGeom prst="rect">
            <a:avLst/>
          </a:prstGeom>
          <a:noFill/>
          <a:ln>
            <a:noFill/>
          </a:ln>
        </p:spPr>
      </p:pic>
      <p:pic>
        <p:nvPicPr>
          <p:cNvPr id="73" name="Google Shape;73;p15"/>
          <p:cNvPicPr preferRelativeResize="0"/>
          <p:nvPr/>
        </p:nvPicPr>
        <p:blipFill>
          <a:blip r:embed="rId4">
            <a:alphaModFix/>
          </a:blip>
          <a:stretch>
            <a:fillRect/>
          </a:stretch>
        </p:blipFill>
        <p:spPr>
          <a:xfrm>
            <a:off x="3368452" y="1769012"/>
            <a:ext cx="2270760" cy="1419225"/>
          </a:xfrm>
          <a:prstGeom prst="rect">
            <a:avLst/>
          </a:prstGeom>
          <a:noFill/>
          <a:ln>
            <a:noFill/>
          </a:ln>
        </p:spPr>
      </p:pic>
      <p:pic>
        <p:nvPicPr>
          <p:cNvPr id="74" name="Google Shape;74;p15"/>
          <p:cNvPicPr preferRelativeResize="0"/>
          <p:nvPr/>
        </p:nvPicPr>
        <p:blipFill>
          <a:blip r:embed="rId5">
            <a:alphaModFix/>
          </a:blip>
          <a:stretch>
            <a:fillRect/>
          </a:stretch>
        </p:blipFill>
        <p:spPr>
          <a:xfrm>
            <a:off x="6093775" y="1769000"/>
            <a:ext cx="2352675" cy="14192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1500"/>
                                        <p:tgtEl>
                                          <p:spTgt spid="7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3"/>
                                        </p:tgtEl>
                                        <p:attrNameLst>
                                          <p:attrName>style.visibility</p:attrName>
                                        </p:attrNameLst>
                                      </p:cBhvr>
                                      <p:to>
                                        <p:strVal val="visible"/>
                                      </p:to>
                                    </p:set>
                                    <p:animEffect transition="in" filter="fade">
                                      <p:cBhvr>
                                        <p:cTn id="12" dur="1000"/>
                                        <p:tgtEl>
                                          <p:spTgt spid="7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4"/>
                                        </p:tgtEl>
                                        <p:attrNameLst>
                                          <p:attrName>style.visibility</p:attrName>
                                        </p:attrNameLst>
                                      </p:cBhvr>
                                      <p:to>
                                        <p:strVal val="visible"/>
                                      </p:to>
                                    </p:set>
                                    <p:animEffect transition="in" filter="fade">
                                      <p:cBhvr>
                                        <p:cTn id="17" dur="10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37000">
              <a:schemeClr val="lt1"/>
            </a:gs>
            <a:gs pos="100000">
              <a:srgbClr val="B3B3B3"/>
            </a:gs>
          </a:gsLst>
          <a:lin ang="2700006" scaled="0"/>
        </a:gradFill>
        <a:effectLst/>
      </p:bgPr>
    </p:bg>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311700" y="445025"/>
            <a:ext cx="8520600" cy="419700"/>
          </a:xfrm>
          <a:prstGeom prst="rect">
            <a:avLst/>
          </a:prstGeom>
        </p:spPr>
        <p:txBody>
          <a:bodyPr spcFirstLastPara="1" wrap="square" lIns="91425" tIns="91425" rIns="91425" bIns="91425" anchor="t" anchorCtr="0">
            <a:normAutofit fontScale="90000"/>
          </a:bodyPr>
          <a:lstStyle/>
          <a:p>
            <a:pPr marL="0" lvl="0" indent="0" algn="l" rtl="0">
              <a:lnSpc>
                <a:spcPct val="200000"/>
              </a:lnSpc>
              <a:spcBef>
                <a:spcPts val="0"/>
              </a:spcBef>
              <a:spcAft>
                <a:spcPts val="0"/>
              </a:spcAft>
              <a:buClr>
                <a:schemeClr val="dk1"/>
              </a:buClr>
              <a:buSzPct val="73333"/>
              <a:buFont typeface="Arial"/>
              <a:buNone/>
            </a:pPr>
            <a:r>
              <a:rPr lang="zh-CN" sz="1500" b="1">
                <a:latin typeface="Times New Roman"/>
                <a:ea typeface="Times New Roman"/>
                <a:cs typeface="Times New Roman"/>
                <a:sym typeface="Times New Roman"/>
              </a:rPr>
              <a:t>Initial Raspberry Pi Project Ideas</a:t>
            </a:r>
            <a:endParaRPr/>
          </a:p>
        </p:txBody>
      </p:sp>
      <p:sp>
        <p:nvSpPr>
          <p:cNvPr id="80" name="Google Shape;80;p16"/>
          <p:cNvSpPr txBox="1">
            <a:spLocks noGrp="1"/>
          </p:cNvSpPr>
          <p:nvPr>
            <p:ph type="body" idx="1"/>
          </p:nvPr>
        </p:nvSpPr>
        <p:spPr>
          <a:xfrm>
            <a:off x="311700" y="864725"/>
            <a:ext cx="8520600" cy="37041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zh-CN" sz="1200" b="1" u="sng">
                <a:solidFill>
                  <a:schemeClr val="dk1"/>
                </a:solidFill>
                <a:latin typeface="Times New Roman"/>
                <a:ea typeface="Times New Roman"/>
                <a:cs typeface="Times New Roman"/>
                <a:sym typeface="Times New Roman"/>
              </a:rPr>
              <a:t>Nikolas Sante: </a:t>
            </a:r>
            <a:endParaRPr sz="1200" b="1" u="sng">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endParaRPr sz="1200" b="1" u="sng">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zh-CN" sz="1000" b="1">
                <a:solidFill>
                  <a:schemeClr val="dk1"/>
                </a:solidFill>
                <a:latin typeface="Comic Sans MS"/>
                <a:ea typeface="Comic Sans MS"/>
                <a:cs typeface="Comic Sans MS"/>
                <a:sym typeface="Comic Sans MS"/>
              </a:rPr>
              <a:t>1.Baker/chef</a:t>
            </a:r>
            <a:r>
              <a:rPr lang="zh-CN" sz="800" b="1">
                <a:solidFill>
                  <a:schemeClr val="dk1"/>
                </a:solidFill>
                <a:latin typeface="Comic Sans MS"/>
                <a:ea typeface="Comic Sans MS"/>
                <a:cs typeface="Comic Sans MS"/>
                <a:sym typeface="Comic Sans MS"/>
              </a:rPr>
              <a:t>    </a:t>
            </a:r>
            <a:r>
              <a:rPr lang="zh-CN" sz="700" b="1">
                <a:solidFill>
                  <a:schemeClr val="dk1"/>
                </a:solidFill>
                <a:latin typeface="Comic Sans MS"/>
                <a:ea typeface="Comic Sans MS"/>
                <a:cs typeface="Comic Sans MS"/>
                <a:sym typeface="Comic Sans MS"/>
              </a:rPr>
              <a:t>                                     </a:t>
            </a:r>
            <a:r>
              <a:rPr lang="zh-CN" sz="1100" b="1">
                <a:solidFill>
                  <a:schemeClr val="dk1"/>
                </a:solidFill>
                <a:latin typeface="Comic Sans MS"/>
                <a:ea typeface="Comic Sans MS"/>
                <a:cs typeface="Comic Sans MS"/>
                <a:sym typeface="Comic Sans MS"/>
              </a:rPr>
              <a:t>2. </a:t>
            </a:r>
            <a:r>
              <a:rPr lang="zh-CN" sz="1000" b="1">
                <a:solidFill>
                  <a:schemeClr val="dk1"/>
                </a:solidFill>
                <a:latin typeface="Comic Sans MS"/>
                <a:ea typeface="Comic Sans MS"/>
                <a:cs typeface="Comic Sans MS"/>
                <a:sym typeface="Comic Sans MS"/>
              </a:rPr>
              <a:t>Water quality testing and self-filter </a:t>
            </a:r>
            <a:r>
              <a:rPr lang="zh-CN" sz="900" b="1">
                <a:solidFill>
                  <a:schemeClr val="dk1"/>
                </a:solidFill>
                <a:latin typeface="Comic Sans MS"/>
                <a:ea typeface="Comic Sans MS"/>
                <a:cs typeface="Comic Sans MS"/>
                <a:sym typeface="Comic Sans MS"/>
              </a:rPr>
              <a:t>        </a:t>
            </a:r>
            <a:r>
              <a:rPr lang="zh-CN" sz="1100" b="1">
                <a:solidFill>
                  <a:schemeClr val="dk1"/>
                </a:solidFill>
                <a:latin typeface="Comic Sans MS"/>
                <a:ea typeface="Comic Sans MS"/>
                <a:cs typeface="Comic Sans MS"/>
                <a:sym typeface="Comic Sans MS"/>
              </a:rPr>
              <a:t>3.</a:t>
            </a:r>
            <a:r>
              <a:rPr lang="zh-CN" sz="1300" b="1">
                <a:solidFill>
                  <a:schemeClr val="dk1"/>
                </a:solidFill>
                <a:latin typeface="Comic Sans MS"/>
                <a:ea typeface="Comic Sans MS"/>
                <a:cs typeface="Comic Sans MS"/>
                <a:sym typeface="Comic Sans MS"/>
              </a:rPr>
              <a:t> </a:t>
            </a:r>
            <a:r>
              <a:rPr lang="zh-CN" sz="900" b="1">
                <a:solidFill>
                  <a:schemeClr val="dk1"/>
                </a:solidFill>
                <a:latin typeface="Comic Sans MS"/>
                <a:ea typeface="Comic Sans MS"/>
                <a:cs typeface="Comic Sans MS"/>
                <a:sym typeface="Comic Sans MS"/>
              </a:rPr>
              <a:t>Automatic cooler/heater / AC unit / thermostat</a:t>
            </a:r>
            <a:endParaRPr sz="1300" b="1">
              <a:solidFill>
                <a:schemeClr val="dk1"/>
              </a:solidFill>
              <a:latin typeface="Comic Sans MS"/>
              <a:ea typeface="Comic Sans MS"/>
              <a:cs typeface="Comic Sans MS"/>
              <a:sym typeface="Comic Sans MS"/>
            </a:endParaRPr>
          </a:p>
          <a:p>
            <a:pPr marL="0" lvl="0" indent="0" algn="l" rtl="0">
              <a:lnSpc>
                <a:spcPct val="100000"/>
              </a:lnSpc>
              <a:spcBef>
                <a:spcPts val="0"/>
              </a:spcBef>
              <a:spcAft>
                <a:spcPts val="0"/>
              </a:spcAft>
              <a:buNone/>
            </a:pPr>
            <a:endParaRPr sz="900" b="1">
              <a:solidFill>
                <a:schemeClr val="dk1"/>
              </a:solidFill>
              <a:highlight>
                <a:schemeClr val="lt1"/>
              </a:highlight>
              <a:latin typeface="Comic Sans MS"/>
              <a:ea typeface="Comic Sans MS"/>
              <a:cs typeface="Comic Sans MS"/>
              <a:sym typeface="Comic Sans MS"/>
            </a:endParaRPr>
          </a:p>
          <a:p>
            <a:pPr marL="0" lvl="0" indent="0" algn="l" rtl="0">
              <a:lnSpc>
                <a:spcPct val="100000"/>
              </a:lnSpc>
              <a:spcBef>
                <a:spcPts val="0"/>
              </a:spcBef>
              <a:spcAft>
                <a:spcPts val="0"/>
              </a:spcAft>
              <a:buNone/>
            </a:pPr>
            <a:endParaRPr sz="700" b="1">
              <a:solidFill>
                <a:schemeClr val="dk1"/>
              </a:solidFill>
              <a:highlight>
                <a:schemeClr val="lt1"/>
              </a:highlight>
              <a:latin typeface="Comic Sans MS"/>
              <a:ea typeface="Comic Sans MS"/>
              <a:cs typeface="Comic Sans MS"/>
              <a:sym typeface="Comic Sans MS"/>
            </a:endParaRPr>
          </a:p>
          <a:p>
            <a:pPr marL="0" lvl="0" indent="0" algn="l" rtl="0">
              <a:lnSpc>
                <a:spcPct val="100000"/>
              </a:lnSpc>
              <a:spcBef>
                <a:spcPts val="0"/>
              </a:spcBef>
              <a:spcAft>
                <a:spcPts val="0"/>
              </a:spcAft>
              <a:buNone/>
            </a:pPr>
            <a:endParaRPr sz="700">
              <a:solidFill>
                <a:schemeClr val="dk1"/>
              </a:solidFill>
              <a:highlight>
                <a:schemeClr val="lt1"/>
              </a:highlight>
            </a:endParaRPr>
          </a:p>
          <a:p>
            <a:pPr marL="0" lvl="0" indent="0" algn="l" rtl="0">
              <a:lnSpc>
                <a:spcPct val="100000"/>
              </a:lnSpc>
              <a:spcBef>
                <a:spcPts val="0"/>
              </a:spcBef>
              <a:spcAft>
                <a:spcPts val="0"/>
              </a:spcAft>
              <a:buNone/>
            </a:pPr>
            <a:endParaRPr sz="700">
              <a:solidFill>
                <a:schemeClr val="dk1"/>
              </a:solidFill>
              <a:highlight>
                <a:schemeClr val="lt1"/>
              </a:highlight>
            </a:endParaRPr>
          </a:p>
          <a:p>
            <a:pPr marL="0" lvl="0" indent="0" algn="l" rtl="0">
              <a:lnSpc>
                <a:spcPct val="100000"/>
              </a:lnSpc>
              <a:spcBef>
                <a:spcPts val="0"/>
              </a:spcBef>
              <a:spcAft>
                <a:spcPts val="0"/>
              </a:spcAft>
              <a:buNone/>
            </a:pPr>
            <a:endParaRPr sz="700">
              <a:solidFill>
                <a:schemeClr val="dk1"/>
              </a:solidFill>
              <a:highlight>
                <a:schemeClr val="lt1"/>
              </a:highlight>
            </a:endParaRPr>
          </a:p>
          <a:p>
            <a:pPr marL="0" lvl="0" indent="0" algn="l" rtl="0">
              <a:lnSpc>
                <a:spcPct val="100000"/>
              </a:lnSpc>
              <a:spcBef>
                <a:spcPts val="0"/>
              </a:spcBef>
              <a:spcAft>
                <a:spcPts val="0"/>
              </a:spcAft>
              <a:buNone/>
            </a:pPr>
            <a:endParaRPr sz="700">
              <a:solidFill>
                <a:schemeClr val="dk1"/>
              </a:solidFill>
              <a:highlight>
                <a:schemeClr val="lt1"/>
              </a:highlight>
            </a:endParaRPr>
          </a:p>
          <a:p>
            <a:pPr marL="0" lvl="0" indent="0" algn="l" rtl="0">
              <a:lnSpc>
                <a:spcPct val="100000"/>
              </a:lnSpc>
              <a:spcBef>
                <a:spcPts val="0"/>
              </a:spcBef>
              <a:spcAft>
                <a:spcPts val="0"/>
              </a:spcAft>
              <a:buNone/>
            </a:pPr>
            <a:endParaRPr sz="7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endParaRPr sz="700">
              <a:solidFill>
                <a:schemeClr val="dk1"/>
              </a:solidFill>
              <a:highlight>
                <a:schemeClr val="lt1"/>
              </a:highlight>
            </a:endParaRPr>
          </a:p>
          <a:p>
            <a:pPr marL="0" lvl="0" indent="0" algn="l" rtl="0">
              <a:lnSpc>
                <a:spcPct val="100000"/>
              </a:lnSpc>
              <a:spcBef>
                <a:spcPts val="0"/>
              </a:spcBef>
              <a:spcAft>
                <a:spcPts val="0"/>
              </a:spcAft>
              <a:buNone/>
            </a:pPr>
            <a:endParaRPr sz="900">
              <a:solidFill>
                <a:schemeClr val="dk1"/>
              </a:solidFill>
              <a:highlight>
                <a:schemeClr val="lt1"/>
              </a:highlight>
            </a:endParaRPr>
          </a:p>
          <a:p>
            <a:pPr marL="0" lvl="0" indent="0" algn="l" rtl="0">
              <a:lnSpc>
                <a:spcPct val="100000"/>
              </a:lnSpc>
              <a:spcBef>
                <a:spcPts val="0"/>
              </a:spcBef>
              <a:spcAft>
                <a:spcPts val="0"/>
              </a:spcAft>
              <a:buNone/>
            </a:pPr>
            <a:endParaRPr sz="900">
              <a:solidFill>
                <a:schemeClr val="dk1"/>
              </a:solidFill>
              <a:highlight>
                <a:schemeClr val="lt1"/>
              </a:highlight>
            </a:endParaRPr>
          </a:p>
          <a:p>
            <a:pPr marL="0" lvl="0" indent="0" algn="l" rtl="0">
              <a:lnSpc>
                <a:spcPct val="100000"/>
              </a:lnSpc>
              <a:spcBef>
                <a:spcPts val="0"/>
              </a:spcBef>
              <a:spcAft>
                <a:spcPts val="0"/>
              </a:spcAft>
              <a:buNone/>
            </a:pPr>
            <a:endParaRPr sz="900">
              <a:solidFill>
                <a:schemeClr val="dk1"/>
              </a:solidFill>
              <a:highlight>
                <a:schemeClr val="lt1"/>
              </a:highlight>
            </a:endParaRPr>
          </a:p>
          <a:p>
            <a:pPr marL="0" lvl="0" indent="0" algn="l" rtl="0">
              <a:lnSpc>
                <a:spcPct val="100000"/>
              </a:lnSpc>
              <a:spcBef>
                <a:spcPts val="0"/>
              </a:spcBef>
              <a:spcAft>
                <a:spcPts val="0"/>
              </a:spcAft>
              <a:buNone/>
            </a:pPr>
            <a:endParaRPr sz="900">
              <a:solidFill>
                <a:schemeClr val="dk1"/>
              </a:solidFill>
              <a:highlight>
                <a:schemeClr val="lt1"/>
              </a:highlight>
            </a:endParaRPr>
          </a:p>
          <a:p>
            <a:pPr marL="0" lvl="0" indent="0" algn="l" rtl="0">
              <a:lnSpc>
                <a:spcPct val="100000"/>
              </a:lnSpc>
              <a:spcBef>
                <a:spcPts val="0"/>
              </a:spcBef>
              <a:spcAft>
                <a:spcPts val="0"/>
              </a:spcAft>
              <a:buClr>
                <a:schemeClr val="dk1"/>
              </a:buClr>
              <a:buSzPts val="1100"/>
              <a:buFont typeface="Arial"/>
              <a:buNone/>
            </a:pPr>
            <a:endParaRPr sz="900">
              <a:solidFill>
                <a:schemeClr val="dk1"/>
              </a:solidFill>
              <a:highlight>
                <a:schemeClr val="lt1"/>
              </a:highlight>
            </a:endParaRPr>
          </a:p>
          <a:p>
            <a:pPr marL="0" lvl="0" indent="0" algn="l" rtl="0">
              <a:spcBef>
                <a:spcPts val="0"/>
              </a:spcBef>
              <a:spcAft>
                <a:spcPts val="1200"/>
              </a:spcAft>
              <a:buNone/>
            </a:pPr>
            <a:endParaRPr/>
          </a:p>
        </p:txBody>
      </p:sp>
      <p:pic>
        <p:nvPicPr>
          <p:cNvPr id="81" name="Google Shape;81;p16"/>
          <p:cNvPicPr preferRelativeResize="0"/>
          <p:nvPr/>
        </p:nvPicPr>
        <p:blipFill>
          <a:blip r:embed="rId3">
            <a:alphaModFix/>
          </a:blip>
          <a:stretch>
            <a:fillRect/>
          </a:stretch>
        </p:blipFill>
        <p:spPr>
          <a:xfrm>
            <a:off x="311700" y="2113675"/>
            <a:ext cx="2080900" cy="1369400"/>
          </a:xfrm>
          <a:prstGeom prst="rect">
            <a:avLst/>
          </a:prstGeom>
          <a:noFill/>
          <a:ln>
            <a:noFill/>
          </a:ln>
        </p:spPr>
      </p:pic>
      <p:pic>
        <p:nvPicPr>
          <p:cNvPr id="82" name="Google Shape;82;p16"/>
          <p:cNvPicPr preferRelativeResize="0"/>
          <p:nvPr/>
        </p:nvPicPr>
        <p:blipFill>
          <a:blip r:embed="rId4">
            <a:alphaModFix/>
          </a:blip>
          <a:stretch>
            <a:fillRect/>
          </a:stretch>
        </p:blipFill>
        <p:spPr>
          <a:xfrm>
            <a:off x="5872925" y="2113674"/>
            <a:ext cx="2422550" cy="1563800"/>
          </a:xfrm>
          <a:prstGeom prst="rect">
            <a:avLst/>
          </a:prstGeom>
          <a:noFill/>
          <a:ln>
            <a:noFill/>
          </a:ln>
        </p:spPr>
      </p:pic>
      <p:pic>
        <p:nvPicPr>
          <p:cNvPr id="83" name="Google Shape;83;p16"/>
          <p:cNvPicPr preferRelativeResize="0"/>
          <p:nvPr/>
        </p:nvPicPr>
        <p:blipFill>
          <a:blip r:embed="rId5">
            <a:alphaModFix/>
          </a:blip>
          <a:stretch>
            <a:fillRect/>
          </a:stretch>
        </p:blipFill>
        <p:spPr>
          <a:xfrm>
            <a:off x="2866875" y="1915025"/>
            <a:ext cx="2143125" cy="21336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1000"/>
                                        <p:tgtEl>
                                          <p:spTgt spid="8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3"/>
                                        </p:tgtEl>
                                        <p:attrNameLst>
                                          <p:attrName>style.visibility</p:attrName>
                                        </p:attrNameLst>
                                      </p:cBhvr>
                                      <p:to>
                                        <p:strVal val="visible"/>
                                      </p:to>
                                    </p:set>
                                    <p:animEffect transition="in" filter="fade">
                                      <p:cBhvr>
                                        <p:cTn id="12" dur="1000"/>
                                        <p:tgtEl>
                                          <p:spTgt spid="8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2"/>
                                        </p:tgtEl>
                                        <p:attrNameLst>
                                          <p:attrName>style.visibility</p:attrName>
                                        </p:attrNameLst>
                                      </p:cBhvr>
                                      <p:to>
                                        <p:strVal val="visible"/>
                                      </p:to>
                                    </p:set>
                                    <p:animEffect transition="in" filter="fade">
                                      <p:cBhvr>
                                        <p:cTn id="17" dur="10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37000">
              <a:schemeClr val="lt1"/>
            </a:gs>
            <a:gs pos="100000">
              <a:srgbClr val="B3B3B3"/>
            </a:gs>
          </a:gsLst>
          <a:lin ang="2700006" scaled="0"/>
        </a:gradFill>
        <a:effectLst/>
      </p:bgPr>
    </p:bg>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Discussion of ideas</a:t>
            </a:r>
            <a:endParaRPr/>
          </a:p>
        </p:txBody>
      </p:sp>
      <p:sp>
        <p:nvSpPr>
          <p:cNvPr id="89" name="Google Shape;89;p17"/>
          <p:cNvSpPr txBox="1">
            <a:spLocks noGrp="1"/>
          </p:cNvSpPr>
          <p:nvPr>
            <p:ph type="body" idx="1"/>
          </p:nvPr>
        </p:nvSpPr>
        <p:spPr>
          <a:xfrm>
            <a:off x="311700" y="12693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CN">
                <a:solidFill>
                  <a:schemeClr val="dk1"/>
                </a:solidFill>
              </a:rPr>
              <a:t>From the point of view of applicability, interest and feasibility,The following projects are selected to do further research:</a:t>
            </a:r>
            <a:endParaRPr>
              <a:solidFill>
                <a:schemeClr val="dk1"/>
              </a:solidFill>
            </a:endParaRPr>
          </a:p>
          <a:p>
            <a:pPr marL="0" lvl="0" indent="0" algn="l" rtl="0">
              <a:spcBef>
                <a:spcPts val="1200"/>
              </a:spcBef>
              <a:spcAft>
                <a:spcPts val="0"/>
              </a:spcAft>
              <a:buNone/>
            </a:pPr>
            <a:endParaRPr b="1" i="1">
              <a:solidFill>
                <a:schemeClr val="dk1"/>
              </a:solidFill>
            </a:endParaRPr>
          </a:p>
          <a:p>
            <a:pPr marL="0" lvl="0" indent="0" algn="l" rtl="0">
              <a:spcBef>
                <a:spcPts val="1200"/>
              </a:spcBef>
              <a:spcAft>
                <a:spcPts val="0"/>
              </a:spcAft>
              <a:buNone/>
            </a:pPr>
            <a:r>
              <a:rPr lang="zh-CN" b="1" i="1">
                <a:solidFill>
                  <a:schemeClr val="dk1"/>
                </a:solidFill>
              </a:rPr>
              <a:t>-Shared Fish Tank</a:t>
            </a:r>
            <a:r>
              <a:rPr lang="zh-CN" b="1">
                <a:solidFill>
                  <a:schemeClr val="dk1"/>
                </a:solidFill>
              </a:rPr>
              <a:t>,</a:t>
            </a:r>
            <a:r>
              <a:rPr lang="zh-CN">
                <a:solidFill>
                  <a:schemeClr val="dk1"/>
                </a:solidFill>
              </a:rPr>
              <a:t> </a:t>
            </a:r>
            <a:endParaRPr>
              <a:solidFill>
                <a:schemeClr val="dk1"/>
              </a:solidFill>
            </a:endParaRPr>
          </a:p>
          <a:p>
            <a:pPr marL="0" lvl="0" indent="0" algn="l" rtl="0">
              <a:spcBef>
                <a:spcPts val="1200"/>
              </a:spcBef>
              <a:spcAft>
                <a:spcPts val="0"/>
              </a:spcAft>
              <a:buNone/>
            </a:pPr>
            <a:r>
              <a:rPr lang="zh-CN" b="1" i="1">
                <a:solidFill>
                  <a:schemeClr val="dk1"/>
                </a:solidFill>
              </a:rPr>
              <a:t>-Person-Detecting Doorbell</a:t>
            </a:r>
            <a:r>
              <a:rPr lang="zh-CN">
                <a:solidFill>
                  <a:schemeClr val="dk1"/>
                </a:solidFill>
              </a:rPr>
              <a:t> </a:t>
            </a:r>
            <a:endParaRPr>
              <a:solidFill>
                <a:schemeClr val="dk1"/>
              </a:solidFill>
            </a:endParaRPr>
          </a:p>
          <a:p>
            <a:pPr marL="0" lvl="0" indent="0" algn="l" rtl="0">
              <a:spcBef>
                <a:spcPts val="1200"/>
              </a:spcBef>
              <a:spcAft>
                <a:spcPts val="0"/>
              </a:spcAft>
              <a:buNone/>
            </a:pPr>
            <a:r>
              <a:rPr lang="zh-CN" b="1" i="1">
                <a:solidFill>
                  <a:schemeClr val="dk1"/>
                </a:solidFill>
              </a:rPr>
              <a:t>-Automatic cooler/heater / AC unit / thermostat</a:t>
            </a:r>
            <a:r>
              <a:rPr lang="zh-CN">
                <a:solidFill>
                  <a:schemeClr val="dk1"/>
                </a:solidFill>
              </a:rPr>
              <a:t> </a:t>
            </a:r>
            <a:endParaRPr>
              <a:solidFill>
                <a:schemeClr val="dk1"/>
              </a:solidFill>
            </a:endParaRPr>
          </a:p>
          <a:p>
            <a:pPr marL="0" lvl="0" indent="0" algn="l" rtl="0">
              <a:spcBef>
                <a:spcPts val="1200"/>
              </a:spcBef>
              <a:spcAft>
                <a:spcPts val="0"/>
              </a:spcAft>
              <a:buClr>
                <a:schemeClr val="dk1"/>
              </a:buClr>
              <a:buSzPts val="1100"/>
              <a:buFont typeface="Arial"/>
              <a:buNone/>
            </a:pPr>
            <a:endParaRPr>
              <a:solidFill>
                <a:schemeClr val="dk1"/>
              </a:solidFill>
            </a:endParaRPr>
          </a:p>
          <a:p>
            <a:pPr marL="0" lvl="0" indent="0" algn="l" rtl="0">
              <a:spcBef>
                <a:spcPts val="1200"/>
              </a:spcBef>
              <a:spcAft>
                <a:spcPts val="12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37000">
              <a:schemeClr val="lt1"/>
            </a:gs>
            <a:gs pos="100000">
              <a:srgbClr val="B3B3B3"/>
            </a:gs>
          </a:gsLst>
          <a:lin ang="2700006" scaled="0"/>
        </a:gradFill>
        <a:effectLst/>
      </p:bgPr>
    </p:bg>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Best ideas and research</a:t>
            </a:r>
            <a:endParaRPr/>
          </a:p>
        </p:txBody>
      </p:sp>
      <p:sp>
        <p:nvSpPr>
          <p:cNvPr id="95" name="Google Shape;95;p18"/>
          <p:cNvSpPr txBox="1">
            <a:spLocks noGrp="1"/>
          </p:cNvSpPr>
          <p:nvPr>
            <p:ph type="body" idx="1"/>
          </p:nvPr>
        </p:nvSpPr>
        <p:spPr>
          <a:xfrm>
            <a:off x="311700" y="12693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2100" b="1">
              <a:solidFill>
                <a:schemeClr val="dk1"/>
              </a:solidFill>
            </a:endParaRPr>
          </a:p>
          <a:p>
            <a:pPr marL="0" lvl="0" indent="0" algn="l" rtl="0">
              <a:spcBef>
                <a:spcPts val="1200"/>
              </a:spcBef>
              <a:spcAft>
                <a:spcPts val="0"/>
              </a:spcAft>
              <a:buNone/>
            </a:pPr>
            <a:r>
              <a:rPr lang="zh-CN" sz="2100" b="1">
                <a:solidFill>
                  <a:schemeClr val="dk1"/>
                </a:solidFill>
              </a:rPr>
              <a:t>Winner:</a:t>
            </a:r>
            <a:endParaRPr sz="2100" b="1">
              <a:solidFill>
                <a:schemeClr val="dk1"/>
              </a:solidFill>
            </a:endParaRPr>
          </a:p>
          <a:p>
            <a:pPr marL="0" lvl="0" indent="0" algn="ctr" rtl="0">
              <a:spcBef>
                <a:spcPts val="1200"/>
              </a:spcBef>
              <a:spcAft>
                <a:spcPts val="0"/>
              </a:spcAft>
              <a:buNone/>
            </a:pPr>
            <a:endParaRPr sz="2100" b="1" i="1">
              <a:solidFill>
                <a:schemeClr val="dk1"/>
              </a:solidFill>
            </a:endParaRPr>
          </a:p>
          <a:p>
            <a:pPr marL="0" lvl="0" indent="0" algn="ctr" rtl="0">
              <a:spcBef>
                <a:spcPts val="1200"/>
              </a:spcBef>
              <a:spcAft>
                <a:spcPts val="0"/>
              </a:spcAft>
              <a:buNone/>
            </a:pPr>
            <a:r>
              <a:rPr lang="zh-CN" sz="2100" b="1" i="1">
                <a:solidFill>
                  <a:schemeClr val="dk1"/>
                </a:solidFill>
              </a:rPr>
              <a:t>Automatic cooler/heater / AC unit / thermostat</a:t>
            </a:r>
            <a:r>
              <a:rPr lang="zh-CN" sz="2100">
                <a:solidFill>
                  <a:schemeClr val="dk1"/>
                </a:solidFill>
              </a:rPr>
              <a:t> </a:t>
            </a:r>
            <a:endParaRPr sz="2100">
              <a:solidFill>
                <a:schemeClr val="dk1"/>
              </a:solidFill>
            </a:endParaRPr>
          </a:p>
          <a:p>
            <a:pPr marL="0" lvl="0" indent="0" algn="ctr" rtl="0">
              <a:spcBef>
                <a:spcPts val="1200"/>
              </a:spcBef>
              <a:spcAft>
                <a:spcPts val="0"/>
              </a:spcAft>
              <a:buClr>
                <a:schemeClr val="dk1"/>
              </a:buClr>
              <a:buSzPts val="1100"/>
              <a:buFont typeface="Arial"/>
              <a:buNone/>
            </a:pPr>
            <a:r>
              <a:rPr lang="zh-CN" sz="2100">
                <a:solidFill>
                  <a:schemeClr val="dk1"/>
                </a:solidFill>
              </a:rPr>
              <a:t>🎉🎉🎉</a:t>
            </a:r>
            <a:endParaRPr sz="2100">
              <a:solidFill>
                <a:schemeClr val="dk1"/>
              </a:solidFill>
            </a:endParaRPr>
          </a:p>
          <a:p>
            <a:pPr marL="0" lvl="0" indent="0" algn="ctr" rtl="0">
              <a:spcBef>
                <a:spcPts val="1200"/>
              </a:spcBef>
              <a:spcAft>
                <a:spcPts val="1200"/>
              </a:spcAft>
              <a:buClr>
                <a:schemeClr val="dk1"/>
              </a:buClr>
              <a:buSzPts val="1100"/>
              <a:buFont typeface="Arial"/>
              <a:buNone/>
            </a:pPr>
            <a:endParaRPr sz="21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37000">
              <a:schemeClr val="lt1"/>
            </a:gs>
            <a:gs pos="100000">
              <a:srgbClr val="B3B3B3"/>
            </a:gs>
          </a:gsLst>
          <a:lin ang="2700006" scaled="0"/>
        </a:gradFill>
        <a:effectLst/>
      </p:bgPr>
    </p:bg>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Why?</a:t>
            </a:r>
            <a:endParaRPr/>
          </a:p>
        </p:txBody>
      </p:sp>
      <p:sp>
        <p:nvSpPr>
          <p:cNvPr id="101" name="Google Shape;101;p19"/>
          <p:cNvSpPr txBox="1">
            <a:spLocks noGrp="1"/>
          </p:cNvSpPr>
          <p:nvPr>
            <p:ph type="body" idx="1"/>
          </p:nvPr>
        </p:nvSpPr>
        <p:spPr>
          <a:xfrm>
            <a:off x="311700" y="1126350"/>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CN"/>
              <a:t>-Huge user base</a:t>
            </a:r>
            <a:endParaRPr/>
          </a:p>
          <a:p>
            <a:pPr marL="0" lvl="0" indent="0" algn="l" rtl="0">
              <a:spcBef>
                <a:spcPts val="1200"/>
              </a:spcBef>
              <a:spcAft>
                <a:spcPts val="0"/>
              </a:spcAft>
              <a:buNone/>
            </a:pPr>
            <a:r>
              <a:rPr lang="zh-CN"/>
              <a:t>-High feasibility</a:t>
            </a:r>
            <a:endParaRPr/>
          </a:p>
          <a:p>
            <a:pPr marL="0" lvl="0" indent="0" algn="l" rtl="0">
              <a:spcBef>
                <a:spcPts val="1200"/>
              </a:spcBef>
              <a:spcAft>
                <a:spcPts val="0"/>
              </a:spcAft>
              <a:buNone/>
            </a:pPr>
            <a:r>
              <a:rPr lang="zh-CN"/>
              <a:t>-manageable cost</a:t>
            </a:r>
            <a:endParaRPr/>
          </a:p>
          <a:p>
            <a:pPr marL="0" lvl="0" indent="0" algn="l" rtl="0">
              <a:spcBef>
                <a:spcPts val="1200"/>
              </a:spcBef>
              <a:spcAft>
                <a:spcPts val="1200"/>
              </a:spcAft>
              <a:buNone/>
            </a:pPr>
            <a:r>
              <a:rPr lang="zh-CN"/>
              <a:t>-short test period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37000">
              <a:schemeClr val="lt1"/>
            </a:gs>
            <a:gs pos="100000">
              <a:srgbClr val="B3B3B3"/>
            </a:gs>
          </a:gsLst>
          <a:lin ang="2700006" scaled="0"/>
        </a:gradFill>
        <a:effectLst/>
      </p:bgPr>
    </p:bg>
    <p:spTree>
      <p:nvGrpSpPr>
        <p:cNvPr id="1" name="Shape 105"/>
        <p:cNvGrpSpPr/>
        <p:nvPr/>
      </p:nvGrpSpPr>
      <p:grpSpPr>
        <a:xfrm>
          <a:off x="0" y="0"/>
          <a:ext cx="0" cy="0"/>
          <a:chOff x="0" y="0"/>
          <a:chExt cx="0" cy="0"/>
        </a:xfrm>
      </p:grpSpPr>
      <p:sp>
        <p:nvSpPr>
          <p:cNvPr id="106" name="Google Shape;10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Weighted trade study</a:t>
            </a:r>
            <a:endParaRPr/>
          </a:p>
        </p:txBody>
      </p:sp>
      <p:sp>
        <p:nvSpPr>
          <p:cNvPr id="107" name="Google Shape;107;p20"/>
          <p:cNvSpPr txBox="1">
            <a:spLocks noGrp="1"/>
          </p:cNvSpPr>
          <p:nvPr>
            <p:ph type="body" idx="1"/>
          </p:nvPr>
        </p:nvSpPr>
        <p:spPr>
          <a:xfrm>
            <a:off x="311700" y="1162700"/>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CN"/>
              <a:t>5 criteria for weighted trade study:</a:t>
            </a:r>
            <a:endParaRPr/>
          </a:p>
          <a:p>
            <a:pPr marL="457200" lvl="0" indent="-342900" algn="l" rtl="0">
              <a:spcBef>
                <a:spcPts val="1200"/>
              </a:spcBef>
              <a:spcAft>
                <a:spcPts val="0"/>
              </a:spcAft>
              <a:buSzPts val="1800"/>
              <a:buChar char="-"/>
            </a:pPr>
            <a:r>
              <a:rPr lang="zh-CN"/>
              <a:t>Societal Impact/Practicality (20%)</a:t>
            </a:r>
            <a:endParaRPr/>
          </a:p>
          <a:p>
            <a:pPr marL="457200" lvl="0" indent="-342900" algn="l" rtl="0">
              <a:spcBef>
                <a:spcPts val="0"/>
              </a:spcBef>
              <a:spcAft>
                <a:spcPts val="0"/>
              </a:spcAft>
              <a:buSzPts val="1800"/>
              <a:buChar char="-"/>
            </a:pPr>
            <a:r>
              <a:rPr lang="zh-CN"/>
              <a:t>Cost (30%)</a:t>
            </a:r>
            <a:endParaRPr/>
          </a:p>
          <a:p>
            <a:pPr marL="457200" lvl="0" indent="-342900" algn="l" rtl="0">
              <a:spcBef>
                <a:spcPts val="0"/>
              </a:spcBef>
              <a:spcAft>
                <a:spcPts val="0"/>
              </a:spcAft>
              <a:buSzPts val="1800"/>
              <a:buChar char="-"/>
            </a:pPr>
            <a:r>
              <a:rPr lang="zh-CN"/>
              <a:t>Feasibility/ Ability to Create (30%)</a:t>
            </a:r>
            <a:endParaRPr/>
          </a:p>
          <a:p>
            <a:pPr marL="457200" lvl="0" indent="-342900" algn="l" rtl="0">
              <a:spcBef>
                <a:spcPts val="0"/>
              </a:spcBef>
              <a:spcAft>
                <a:spcPts val="0"/>
              </a:spcAft>
              <a:buSzPts val="1800"/>
              <a:buChar char="-"/>
            </a:pPr>
            <a:r>
              <a:rPr lang="zh-CN"/>
              <a:t>Safety (10%)</a:t>
            </a:r>
            <a:endParaRPr/>
          </a:p>
          <a:p>
            <a:pPr marL="457200" lvl="0" indent="-342900" algn="l" rtl="0">
              <a:spcBef>
                <a:spcPts val="0"/>
              </a:spcBef>
              <a:spcAft>
                <a:spcPts val="0"/>
              </a:spcAft>
              <a:buSzPts val="1800"/>
              <a:buChar char="-"/>
            </a:pPr>
            <a:r>
              <a:rPr lang="zh-CN"/>
              <a:t>Simplicity (10%)</a:t>
            </a:r>
            <a:endParaRPr/>
          </a:p>
          <a:p>
            <a:pPr marL="0" lvl="0" indent="457200" algn="l" rtl="0">
              <a:spcBef>
                <a:spcPts val="1200"/>
              </a:spcBef>
              <a:spcAft>
                <a:spcPts val="0"/>
              </a:spcAft>
              <a:buNone/>
            </a:pPr>
            <a:r>
              <a:rPr lang="zh-CN"/>
              <a:t>Selected project idea : </a:t>
            </a:r>
            <a:endParaRPr/>
          </a:p>
          <a:p>
            <a:pPr marL="0" lvl="0" indent="457200" algn="l" rtl="0">
              <a:spcBef>
                <a:spcPts val="1200"/>
              </a:spcBef>
              <a:spcAft>
                <a:spcPts val="1200"/>
              </a:spcAft>
              <a:buNone/>
            </a:pPr>
            <a:r>
              <a:rPr lang="zh-CN" b="1"/>
              <a:t>Automatic AC/Thermostat</a:t>
            </a:r>
            <a:endParaRPr b="1"/>
          </a:p>
        </p:txBody>
      </p:sp>
      <p:graphicFrame>
        <p:nvGraphicFramePr>
          <p:cNvPr id="108" name="Google Shape;108;p20"/>
          <p:cNvGraphicFramePr/>
          <p:nvPr/>
        </p:nvGraphicFramePr>
        <p:xfrm>
          <a:off x="4393400" y="743055"/>
          <a:ext cx="3000000" cy="3000000"/>
        </p:xfrm>
        <a:graphic>
          <a:graphicData uri="http://schemas.openxmlformats.org/drawingml/2006/table">
            <a:tbl>
              <a:tblPr>
                <a:noFill/>
                <a:tableStyleId>{9B16B2CB-5087-469E-91BA-D162A3EC258A}</a:tableStyleId>
              </a:tblPr>
              <a:tblGrid>
                <a:gridCol w="1147450">
                  <a:extLst>
                    <a:ext uri="{9D8B030D-6E8A-4147-A177-3AD203B41FA5}">
                      <a16:colId xmlns:a16="http://schemas.microsoft.com/office/drawing/2014/main" val="20000"/>
                    </a:ext>
                  </a:extLst>
                </a:gridCol>
                <a:gridCol w="1201050">
                  <a:extLst>
                    <a:ext uri="{9D8B030D-6E8A-4147-A177-3AD203B41FA5}">
                      <a16:colId xmlns:a16="http://schemas.microsoft.com/office/drawing/2014/main" val="20001"/>
                    </a:ext>
                  </a:extLst>
                </a:gridCol>
                <a:gridCol w="1201050">
                  <a:extLst>
                    <a:ext uri="{9D8B030D-6E8A-4147-A177-3AD203B41FA5}">
                      <a16:colId xmlns:a16="http://schemas.microsoft.com/office/drawing/2014/main" val="20002"/>
                    </a:ext>
                  </a:extLst>
                </a:gridCol>
                <a:gridCol w="1201050">
                  <a:extLst>
                    <a:ext uri="{9D8B030D-6E8A-4147-A177-3AD203B41FA5}">
                      <a16:colId xmlns:a16="http://schemas.microsoft.com/office/drawing/2014/main" val="20003"/>
                    </a:ext>
                  </a:extLst>
                </a:gridCol>
              </a:tblGrid>
              <a:tr h="305925">
                <a:tc>
                  <a:txBody>
                    <a:bodyPr/>
                    <a:lstStyle/>
                    <a:p>
                      <a:pPr marL="0" lvl="0" indent="0" algn="ctr" rtl="0">
                        <a:spcBef>
                          <a:spcPts val="0"/>
                        </a:spcBef>
                        <a:spcAft>
                          <a:spcPts val="0"/>
                        </a:spcAft>
                        <a:buNone/>
                      </a:pPr>
                      <a:endParaRPr sz="1200"/>
                    </a:p>
                  </a:txBody>
                  <a:tcPr marL="91425" marR="91425" marT="91425" marB="91425"/>
                </a:tc>
                <a:tc>
                  <a:txBody>
                    <a:bodyPr/>
                    <a:lstStyle/>
                    <a:p>
                      <a:pPr marL="0" lvl="0" indent="0" algn="ctr" rtl="0">
                        <a:spcBef>
                          <a:spcPts val="0"/>
                        </a:spcBef>
                        <a:spcAft>
                          <a:spcPts val="0"/>
                        </a:spcAft>
                        <a:buNone/>
                      </a:pPr>
                      <a:r>
                        <a:rPr lang="zh-CN" sz="1200"/>
                        <a:t>Doorbell</a:t>
                      </a:r>
                      <a:endParaRPr sz="1200"/>
                    </a:p>
                  </a:txBody>
                  <a:tcPr marL="91425" marR="91425" marT="91425" marB="91425">
                    <a:solidFill>
                      <a:schemeClr val="accent3"/>
                    </a:solidFill>
                  </a:tcPr>
                </a:tc>
                <a:tc>
                  <a:txBody>
                    <a:bodyPr/>
                    <a:lstStyle/>
                    <a:p>
                      <a:pPr marL="0" lvl="0" indent="0" algn="ctr" rtl="0">
                        <a:spcBef>
                          <a:spcPts val="0"/>
                        </a:spcBef>
                        <a:spcAft>
                          <a:spcPts val="0"/>
                        </a:spcAft>
                        <a:buNone/>
                      </a:pPr>
                      <a:r>
                        <a:rPr lang="zh-CN" sz="1200"/>
                        <a:t>AC</a:t>
                      </a:r>
                      <a:endParaRPr sz="1200"/>
                    </a:p>
                  </a:txBody>
                  <a:tcPr marL="91425" marR="91425" marT="91425" marB="91425">
                    <a:solidFill>
                      <a:schemeClr val="accent3"/>
                    </a:solidFill>
                  </a:tcPr>
                </a:tc>
                <a:tc>
                  <a:txBody>
                    <a:bodyPr/>
                    <a:lstStyle/>
                    <a:p>
                      <a:pPr marL="0" lvl="0" indent="0" algn="ctr" rtl="0">
                        <a:spcBef>
                          <a:spcPts val="0"/>
                        </a:spcBef>
                        <a:spcAft>
                          <a:spcPts val="0"/>
                        </a:spcAft>
                        <a:buNone/>
                      </a:pPr>
                      <a:r>
                        <a:rPr lang="zh-CN" sz="1200"/>
                        <a:t>Fish Tank</a:t>
                      </a:r>
                      <a:endParaRPr sz="1200"/>
                    </a:p>
                  </a:txBody>
                  <a:tcPr marL="91425" marR="91425" marT="91425" marB="91425">
                    <a:solidFill>
                      <a:schemeClr val="accent3"/>
                    </a:solidFill>
                  </a:tcPr>
                </a:tc>
                <a:extLst>
                  <a:ext uri="{0D108BD9-81ED-4DB2-BD59-A6C34878D82A}">
                    <a16:rowId xmlns:a16="http://schemas.microsoft.com/office/drawing/2014/main" val="10000"/>
                  </a:ext>
                </a:extLst>
              </a:tr>
              <a:tr h="440700">
                <a:tc>
                  <a:txBody>
                    <a:bodyPr/>
                    <a:lstStyle/>
                    <a:p>
                      <a:pPr marL="0" lvl="0" indent="0" algn="ctr" rtl="0">
                        <a:spcBef>
                          <a:spcPts val="0"/>
                        </a:spcBef>
                        <a:spcAft>
                          <a:spcPts val="0"/>
                        </a:spcAft>
                        <a:buNone/>
                      </a:pPr>
                      <a:r>
                        <a:rPr lang="zh-CN" sz="1200"/>
                        <a:t>Societal Impact/practicality (20%)</a:t>
                      </a:r>
                      <a:endParaRPr sz="1200"/>
                    </a:p>
                  </a:txBody>
                  <a:tcPr marL="91425" marR="91425" marT="91425" marB="91425">
                    <a:solidFill>
                      <a:srgbClr val="CFE2F3"/>
                    </a:solidFill>
                  </a:tcPr>
                </a:tc>
                <a:tc>
                  <a:txBody>
                    <a:bodyPr/>
                    <a:lstStyle/>
                    <a:p>
                      <a:pPr marL="0" lvl="0" indent="0" algn="ctr" rtl="0">
                        <a:spcBef>
                          <a:spcPts val="0"/>
                        </a:spcBef>
                        <a:spcAft>
                          <a:spcPts val="0"/>
                        </a:spcAft>
                        <a:buNone/>
                      </a:pPr>
                      <a:r>
                        <a:rPr lang="zh-CN" sz="1200"/>
                        <a:t>10/10</a:t>
                      </a:r>
                      <a:endParaRPr sz="1200"/>
                    </a:p>
                    <a:p>
                      <a:pPr marL="0" lvl="0" indent="0" algn="ctr" rtl="0">
                        <a:spcBef>
                          <a:spcPts val="0"/>
                        </a:spcBef>
                        <a:spcAft>
                          <a:spcPts val="0"/>
                        </a:spcAft>
                        <a:buNone/>
                      </a:pPr>
                      <a:r>
                        <a:rPr lang="zh-CN" sz="1200"/>
                        <a:t>9/10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10/10</a:t>
                      </a:r>
                      <a:endParaRPr sz="1200"/>
                    </a:p>
                    <a:p>
                      <a:pPr marL="0" lvl="0" indent="0" algn="ctr" rtl="0">
                        <a:spcBef>
                          <a:spcPts val="0"/>
                        </a:spcBef>
                        <a:spcAft>
                          <a:spcPts val="0"/>
                        </a:spcAft>
                        <a:buNone/>
                      </a:pPr>
                      <a:r>
                        <a:rPr lang="zh-CN" sz="1200"/>
                        <a:t>10/10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3/10</a:t>
                      </a:r>
                      <a:endParaRPr sz="1200"/>
                    </a:p>
                    <a:p>
                      <a:pPr marL="0" lvl="0" indent="0" algn="ctr" rtl="0">
                        <a:spcBef>
                          <a:spcPts val="0"/>
                        </a:spcBef>
                        <a:spcAft>
                          <a:spcPts val="0"/>
                        </a:spcAft>
                        <a:buNone/>
                      </a:pPr>
                      <a:r>
                        <a:rPr lang="zh-CN" sz="1200"/>
                        <a:t>6/10</a:t>
                      </a:r>
                      <a:endParaRPr sz="1200"/>
                    </a:p>
                  </a:txBody>
                  <a:tcPr marL="91425" marR="91425" marT="91425" marB="91425">
                    <a:solidFill>
                      <a:schemeClr val="lt2"/>
                    </a:solidFill>
                  </a:tcPr>
                </a:tc>
                <a:extLst>
                  <a:ext uri="{0D108BD9-81ED-4DB2-BD59-A6C34878D82A}">
                    <a16:rowId xmlns:a16="http://schemas.microsoft.com/office/drawing/2014/main" val="10001"/>
                  </a:ext>
                </a:extLst>
              </a:tr>
              <a:tr h="259225">
                <a:tc>
                  <a:txBody>
                    <a:bodyPr/>
                    <a:lstStyle/>
                    <a:p>
                      <a:pPr marL="0" lvl="0" indent="0" algn="ctr" rtl="0">
                        <a:spcBef>
                          <a:spcPts val="0"/>
                        </a:spcBef>
                        <a:spcAft>
                          <a:spcPts val="0"/>
                        </a:spcAft>
                        <a:buNone/>
                      </a:pPr>
                      <a:r>
                        <a:rPr lang="zh-CN" sz="1200"/>
                        <a:t>Cost (30%)</a:t>
                      </a:r>
                      <a:endParaRPr sz="1200"/>
                    </a:p>
                  </a:txBody>
                  <a:tcPr marL="91425" marR="91425" marT="91425" marB="91425">
                    <a:solidFill>
                      <a:srgbClr val="CFE2F3"/>
                    </a:solidFill>
                  </a:tcPr>
                </a:tc>
                <a:tc>
                  <a:txBody>
                    <a:bodyPr/>
                    <a:lstStyle/>
                    <a:p>
                      <a:pPr marL="0" lvl="0" indent="0" algn="ctr" rtl="0">
                        <a:spcBef>
                          <a:spcPts val="0"/>
                        </a:spcBef>
                        <a:spcAft>
                          <a:spcPts val="0"/>
                        </a:spcAft>
                        <a:buNone/>
                      </a:pPr>
                      <a:r>
                        <a:rPr lang="zh-CN" sz="1200"/>
                        <a:t>7/10</a:t>
                      </a:r>
                      <a:endParaRPr sz="1200"/>
                    </a:p>
                    <a:p>
                      <a:pPr marL="0" lvl="0" indent="0" algn="ctr" rtl="0">
                        <a:spcBef>
                          <a:spcPts val="0"/>
                        </a:spcBef>
                        <a:spcAft>
                          <a:spcPts val="0"/>
                        </a:spcAft>
                        <a:buNone/>
                      </a:pPr>
                      <a:r>
                        <a:rPr lang="zh-CN" sz="1200"/>
                        <a:t>6/10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8/10</a:t>
                      </a:r>
                      <a:endParaRPr sz="1200"/>
                    </a:p>
                    <a:p>
                      <a:pPr marL="0" lvl="0" indent="0" algn="ctr" rtl="0">
                        <a:spcBef>
                          <a:spcPts val="0"/>
                        </a:spcBef>
                        <a:spcAft>
                          <a:spcPts val="0"/>
                        </a:spcAft>
                        <a:buNone/>
                      </a:pPr>
                      <a:r>
                        <a:rPr lang="zh-CN" sz="1200"/>
                        <a:t>7/10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7/10</a:t>
                      </a:r>
                      <a:endParaRPr sz="1200"/>
                    </a:p>
                    <a:p>
                      <a:pPr marL="0" lvl="0" indent="0" algn="ctr" rtl="0">
                        <a:spcBef>
                          <a:spcPts val="0"/>
                        </a:spcBef>
                        <a:spcAft>
                          <a:spcPts val="0"/>
                        </a:spcAft>
                        <a:buNone/>
                      </a:pPr>
                      <a:r>
                        <a:rPr lang="zh-CN" sz="1200"/>
                        <a:t>8/10</a:t>
                      </a:r>
                      <a:endParaRPr sz="1200"/>
                    </a:p>
                  </a:txBody>
                  <a:tcPr marL="91425" marR="91425" marT="91425" marB="91425">
                    <a:solidFill>
                      <a:schemeClr val="lt2"/>
                    </a:solidFill>
                  </a:tcPr>
                </a:tc>
                <a:extLst>
                  <a:ext uri="{0D108BD9-81ED-4DB2-BD59-A6C34878D82A}">
                    <a16:rowId xmlns:a16="http://schemas.microsoft.com/office/drawing/2014/main" val="10002"/>
                  </a:ext>
                </a:extLst>
              </a:tr>
              <a:tr h="259225">
                <a:tc>
                  <a:txBody>
                    <a:bodyPr/>
                    <a:lstStyle/>
                    <a:p>
                      <a:pPr marL="0" lvl="0" indent="0" algn="ctr" rtl="0">
                        <a:spcBef>
                          <a:spcPts val="0"/>
                        </a:spcBef>
                        <a:spcAft>
                          <a:spcPts val="0"/>
                        </a:spcAft>
                        <a:buNone/>
                      </a:pPr>
                      <a:r>
                        <a:rPr lang="zh-CN" sz="1200"/>
                        <a:t>Feasibility (30%)</a:t>
                      </a:r>
                      <a:endParaRPr sz="1200"/>
                    </a:p>
                  </a:txBody>
                  <a:tcPr marL="91425" marR="91425" marT="91425" marB="91425">
                    <a:solidFill>
                      <a:srgbClr val="CFE2F3"/>
                    </a:solidFill>
                  </a:tcPr>
                </a:tc>
                <a:tc>
                  <a:txBody>
                    <a:bodyPr/>
                    <a:lstStyle/>
                    <a:p>
                      <a:pPr marL="0" lvl="0" indent="0" algn="ctr" rtl="0">
                        <a:spcBef>
                          <a:spcPts val="0"/>
                        </a:spcBef>
                        <a:spcAft>
                          <a:spcPts val="0"/>
                        </a:spcAft>
                        <a:buNone/>
                      </a:pPr>
                      <a:r>
                        <a:rPr lang="zh-CN" sz="1200"/>
                        <a:t>8/10</a:t>
                      </a:r>
                      <a:endParaRPr sz="1200"/>
                    </a:p>
                    <a:p>
                      <a:pPr marL="0" lvl="0" indent="0" algn="ctr" rtl="0">
                        <a:spcBef>
                          <a:spcPts val="0"/>
                        </a:spcBef>
                        <a:spcAft>
                          <a:spcPts val="0"/>
                        </a:spcAft>
                        <a:buNone/>
                      </a:pPr>
                      <a:r>
                        <a:rPr lang="zh-CN" sz="1200"/>
                        <a:t>7/10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8/10</a:t>
                      </a:r>
                      <a:endParaRPr sz="1200"/>
                    </a:p>
                    <a:p>
                      <a:pPr marL="0" lvl="0" indent="0" algn="ctr" rtl="0">
                        <a:spcBef>
                          <a:spcPts val="0"/>
                        </a:spcBef>
                        <a:spcAft>
                          <a:spcPts val="0"/>
                        </a:spcAft>
                        <a:buNone/>
                      </a:pPr>
                      <a:r>
                        <a:rPr lang="zh-CN" sz="1200"/>
                        <a:t>8/10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8/10</a:t>
                      </a:r>
                      <a:endParaRPr sz="1200"/>
                    </a:p>
                    <a:p>
                      <a:pPr marL="0" lvl="0" indent="0" algn="ctr" rtl="0">
                        <a:spcBef>
                          <a:spcPts val="0"/>
                        </a:spcBef>
                        <a:spcAft>
                          <a:spcPts val="0"/>
                        </a:spcAft>
                        <a:buNone/>
                      </a:pPr>
                      <a:r>
                        <a:rPr lang="zh-CN" sz="1200"/>
                        <a:t>8/10</a:t>
                      </a:r>
                      <a:endParaRPr sz="1200"/>
                    </a:p>
                  </a:txBody>
                  <a:tcPr marL="91425" marR="91425" marT="91425" marB="91425">
                    <a:solidFill>
                      <a:schemeClr val="lt2"/>
                    </a:solidFill>
                  </a:tcPr>
                </a:tc>
                <a:extLst>
                  <a:ext uri="{0D108BD9-81ED-4DB2-BD59-A6C34878D82A}">
                    <a16:rowId xmlns:a16="http://schemas.microsoft.com/office/drawing/2014/main" val="10003"/>
                  </a:ext>
                </a:extLst>
              </a:tr>
              <a:tr h="259225">
                <a:tc>
                  <a:txBody>
                    <a:bodyPr/>
                    <a:lstStyle/>
                    <a:p>
                      <a:pPr marL="0" lvl="0" indent="0" algn="ctr" rtl="0">
                        <a:spcBef>
                          <a:spcPts val="0"/>
                        </a:spcBef>
                        <a:spcAft>
                          <a:spcPts val="0"/>
                        </a:spcAft>
                        <a:buNone/>
                      </a:pPr>
                      <a:r>
                        <a:rPr lang="zh-CN" sz="1200"/>
                        <a:t>Simplicity (10%)</a:t>
                      </a:r>
                      <a:endParaRPr sz="1200"/>
                    </a:p>
                  </a:txBody>
                  <a:tcPr marL="91425" marR="91425" marT="91425" marB="91425">
                    <a:solidFill>
                      <a:srgbClr val="CFE2F3"/>
                    </a:solidFill>
                  </a:tcPr>
                </a:tc>
                <a:tc>
                  <a:txBody>
                    <a:bodyPr/>
                    <a:lstStyle/>
                    <a:p>
                      <a:pPr marL="0" lvl="0" indent="0" algn="ctr" rtl="0">
                        <a:spcBef>
                          <a:spcPts val="0"/>
                        </a:spcBef>
                        <a:spcAft>
                          <a:spcPts val="0"/>
                        </a:spcAft>
                        <a:buNone/>
                      </a:pPr>
                      <a:r>
                        <a:rPr lang="zh-CN" sz="1200"/>
                        <a:t>10/10</a:t>
                      </a:r>
                      <a:endParaRPr sz="1200"/>
                    </a:p>
                    <a:p>
                      <a:pPr marL="0" lvl="0" indent="0" algn="ctr" rtl="0">
                        <a:spcBef>
                          <a:spcPts val="0"/>
                        </a:spcBef>
                        <a:spcAft>
                          <a:spcPts val="0"/>
                        </a:spcAft>
                        <a:buNone/>
                      </a:pPr>
                      <a:r>
                        <a:rPr lang="zh-CN" sz="1200"/>
                        <a:t>8/10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7/10</a:t>
                      </a:r>
                      <a:endParaRPr sz="1200"/>
                    </a:p>
                    <a:p>
                      <a:pPr marL="0" lvl="0" indent="0" algn="ctr" rtl="0">
                        <a:spcBef>
                          <a:spcPts val="0"/>
                        </a:spcBef>
                        <a:spcAft>
                          <a:spcPts val="0"/>
                        </a:spcAft>
                        <a:buNone/>
                      </a:pPr>
                      <a:r>
                        <a:rPr lang="zh-CN" sz="1200"/>
                        <a:t>7/10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10/10</a:t>
                      </a:r>
                      <a:endParaRPr sz="1200"/>
                    </a:p>
                    <a:p>
                      <a:pPr marL="0" lvl="0" indent="0" algn="ctr" rtl="0">
                        <a:spcBef>
                          <a:spcPts val="0"/>
                        </a:spcBef>
                        <a:spcAft>
                          <a:spcPts val="0"/>
                        </a:spcAft>
                        <a:buNone/>
                      </a:pPr>
                      <a:r>
                        <a:rPr lang="zh-CN" sz="1200"/>
                        <a:t>10/10</a:t>
                      </a:r>
                      <a:endParaRPr sz="1200"/>
                    </a:p>
                  </a:txBody>
                  <a:tcPr marL="91425" marR="91425" marT="91425" marB="91425">
                    <a:solidFill>
                      <a:schemeClr val="lt2"/>
                    </a:solidFill>
                  </a:tcPr>
                </a:tc>
                <a:extLst>
                  <a:ext uri="{0D108BD9-81ED-4DB2-BD59-A6C34878D82A}">
                    <a16:rowId xmlns:a16="http://schemas.microsoft.com/office/drawing/2014/main" val="10004"/>
                  </a:ext>
                </a:extLst>
              </a:tr>
              <a:tr h="259225">
                <a:tc>
                  <a:txBody>
                    <a:bodyPr/>
                    <a:lstStyle/>
                    <a:p>
                      <a:pPr marL="0" lvl="0" indent="0" algn="ctr" rtl="0">
                        <a:spcBef>
                          <a:spcPts val="0"/>
                        </a:spcBef>
                        <a:spcAft>
                          <a:spcPts val="0"/>
                        </a:spcAft>
                        <a:buNone/>
                      </a:pPr>
                      <a:r>
                        <a:rPr lang="zh-CN" sz="1200"/>
                        <a:t>Safety (10%)</a:t>
                      </a:r>
                      <a:endParaRPr sz="1200"/>
                    </a:p>
                  </a:txBody>
                  <a:tcPr marL="91425" marR="91425" marT="91425" marB="91425">
                    <a:solidFill>
                      <a:srgbClr val="CFE2F3"/>
                    </a:solidFill>
                  </a:tcPr>
                </a:tc>
                <a:tc>
                  <a:txBody>
                    <a:bodyPr/>
                    <a:lstStyle/>
                    <a:p>
                      <a:pPr marL="0" lvl="0" indent="0" algn="ctr" rtl="0">
                        <a:spcBef>
                          <a:spcPts val="0"/>
                        </a:spcBef>
                        <a:spcAft>
                          <a:spcPts val="0"/>
                        </a:spcAft>
                        <a:buNone/>
                      </a:pPr>
                      <a:r>
                        <a:rPr lang="zh-CN" sz="1200"/>
                        <a:t>10/10</a:t>
                      </a:r>
                      <a:endParaRPr sz="1200"/>
                    </a:p>
                    <a:p>
                      <a:pPr marL="0" lvl="0" indent="0" algn="ctr" rtl="0">
                        <a:spcBef>
                          <a:spcPts val="0"/>
                        </a:spcBef>
                        <a:spcAft>
                          <a:spcPts val="0"/>
                        </a:spcAft>
                        <a:buNone/>
                      </a:pPr>
                      <a:r>
                        <a:rPr lang="zh-CN" sz="1200"/>
                        <a:t>10/10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9/10</a:t>
                      </a:r>
                      <a:endParaRPr sz="1200"/>
                    </a:p>
                    <a:p>
                      <a:pPr marL="0" lvl="0" indent="0" algn="ctr" rtl="0">
                        <a:spcBef>
                          <a:spcPts val="0"/>
                        </a:spcBef>
                        <a:spcAft>
                          <a:spcPts val="0"/>
                        </a:spcAft>
                        <a:buNone/>
                      </a:pPr>
                      <a:r>
                        <a:rPr lang="zh-CN" sz="1200"/>
                        <a:t>10/10</a:t>
                      </a:r>
                      <a:endParaRPr sz="1200"/>
                    </a:p>
                  </a:txBody>
                  <a:tcPr marL="91425" marR="91425" marT="91425" marB="91425">
                    <a:solidFill>
                      <a:schemeClr val="lt2"/>
                    </a:solidFill>
                  </a:tcPr>
                </a:tc>
                <a:tc>
                  <a:txBody>
                    <a:bodyPr/>
                    <a:lstStyle/>
                    <a:p>
                      <a:pPr marL="0" lvl="0" indent="0" algn="ctr" rtl="0">
                        <a:spcBef>
                          <a:spcPts val="0"/>
                        </a:spcBef>
                        <a:spcAft>
                          <a:spcPts val="0"/>
                        </a:spcAft>
                        <a:buNone/>
                      </a:pPr>
                      <a:r>
                        <a:rPr lang="zh-CN" sz="1200"/>
                        <a:t>9/10</a:t>
                      </a:r>
                      <a:endParaRPr sz="1200"/>
                    </a:p>
                    <a:p>
                      <a:pPr marL="0" lvl="0" indent="0" algn="ctr" rtl="0">
                        <a:spcBef>
                          <a:spcPts val="0"/>
                        </a:spcBef>
                        <a:spcAft>
                          <a:spcPts val="0"/>
                        </a:spcAft>
                        <a:buNone/>
                      </a:pPr>
                      <a:r>
                        <a:rPr lang="zh-CN" sz="1200"/>
                        <a:t>10/10</a:t>
                      </a:r>
                      <a:endParaRPr sz="1200"/>
                    </a:p>
                  </a:txBody>
                  <a:tcPr marL="91425" marR="91425" marT="91425" marB="91425">
                    <a:solidFill>
                      <a:schemeClr val="lt2"/>
                    </a:solidFill>
                  </a:tcPr>
                </a:tc>
                <a:extLst>
                  <a:ext uri="{0D108BD9-81ED-4DB2-BD59-A6C34878D82A}">
                    <a16:rowId xmlns:a16="http://schemas.microsoft.com/office/drawing/2014/main" val="10005"/>
                  </a:ext>
                </a:extLst>
              </a:tr>
              <a:tr h="0">
                <a:tc>
                  <a:txBody>
                    <a:bodyPr/>
                    <a:lstStyle/>
                    <a:p>
                      <a:pPr marL="0" lvl="0" indent="0" algn="ctr" rtl="0">
                        <a:spcBef>
                          <a:spcPts val="0"/>
                        </a:spcBef>
                        <a:spcAft>
                          <a:spcPts val="0"/>
                        </a:spcAft>
                        <a:buNone/>
                      </a:pPr>
                      <a:r>
                        <a:rPr lang="zh-CN" sz="1200"/>
                        <a:t>Scores</a:t>
                      </a:r>
                      <a:endParaRPr sz="1200"/>
                    </a:p>
                  </a:txBody>
                  <a:tcPr marL="91425" marR="91425" marT="91425" marB="91425">
                    <a:solidFill>
                      <a:srgbClr val="CFE2F3"/>
                    </a:solidFill>
                  </a:tcPr>
                </a:tc>
                <a:tc>
                  <a:txBody>
                    <a:bodyPr/>
                    <a:lstStyle/>
                    <a:p>
                      <a:pPr marL="0" lvl="0" indent="0" algn="ctr" rtl="0">
                        <a:spcBef>
                          <a:spcPts val="0"/>
                        </a:spcBef>
                        <a:spcAft>
                          <a:spcPts val="0"/>
                        </a:spcAft>
                        <a:buNone/>
                      </a:pPr>
                      <a:r>
                        <a:rPr lang="zh-CN" sz="1200" b="1"/>
                        <a:t>8/10</a:t>
                      </a:r>
                      <a:endParaRPr sz="1200" b="1"/>
                    </a:p>
                  </a:txBody>
                  <a:tcPr marL="91425" marR="91425" marT="91425" marB="91425">
                    <a:solidFill>
                      <a:schemeClr val="lt2"/>
                    </a:solidFill>
                  </a:tcPr>
                </a:tc>
                <a:tc>
                  <a:txBody>
                    <a:bodyPr/>
                    <a:lstStyle/>
                    <a:p>
                      <a:pPr marL="0" lvl="0" indent="0" algn="ctr" rtl="0">
                        <a:spcBef>
                          <a:spcPts val="0"/>
                        </a:spcBef>
                        <a:spcAft>
                          <a:spcPts val="0"/>
                        </a:spcAft>
                        <a:buNone/>
                      </a:pPr>
                      <a:r>
                        <a:rPr lang="zh-CN" sz="1200" b="1"/>
                        <a:t>8.3/10</a:t>
                      </a:r>
                      <a:endParaRPr sz="1200" b="1"/>
                    </a:p>
                  </a:txBody>
                  <a:tcPr marL="91425" marR="91425" marT="91425" marB="91425">
                    <a:solidFill>
                      <a:schemeClr val="lt2"/>
                    </a:solidFill>
                  </a:tcPr>
                </a:tc>
                <a:tc>
                  <a:txBody>
                    <a:bodyPr/>
                    <a:lstStyle/>
                    <a:p>
                      <a:pPr marL="0" lvl="0" indent="0" algn="ctr" rtl="0">
                        <a:spcBef>
                          <a:spcPts val="0"/>
                        </a:spcBef>
                        <a:spcAft>
                          <a:spcPts val="0"/>
                        </a:spcAft>
                        <a:buNone/>
                      </a:pPr>
                      <a:r>
                        <a:rPr lang="zh-CN" sz="1200" b="1"/>
                        <a:t>7.5/10</a:t>
                      </a:r>
                      <a:endParaRPr sz="1200" b="1"/>
                    </a:p>
                  </a:txBody>
                  <a:tcPr marL="91425" marR="91425" marT="91425" marB="91425">
                    <a:solidFill>
                      <a:schemeClr val="lt2"/>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37000">
              <a:schemeClr val="lt1"/>
            </a:gs>
            <a:gs pos="100000">
              <a:srgbClr val="B3B3B3"/>
            </a:gs>
          </a:gsLst>
          <a:lin ang="2700006" scaled="0"/>
        </a:gradFill>
        <a:effectLst/>
      </p:bgPr>
    </p:bg>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Conclusion</a:t>
            </a:r>
            <a:endParaRPr/>
          </a:p>
        </p:txBody>
      </p:sp>
      <p:sp>
        <p:nvSpPr>
          <p:cNvPr id="114" name="Google Shape;114;p21"/>
          <p:cNvSpPr txBox="1">
            <a:spLocks noGrp="1"/>
          </p:cNvSpPr>
          <p:nvPr>
            <p:ph type="body" idx="1"/>
          </p:nvPr>
        </p:nvSpPr>
        <p:spPr>
          <a:xfrm>
            <a:off x="372925" y="11728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CN"/>
              <a:t>Project length - approximately 2 weeks</a:t>
            </a:r>
            <a:endParaRPr/>
          </a:p>
          <a:p>
            <a:pPr marL="0" lvl="0" indent="0" algn="l" rtl="0">
              <a:spcBef>
                <a:spcPts val="1200"/>
              </a:spcBef>
              <a:spcAft>
                <a:spcPts val="0"/>
              </a:spcAft>
              <a:buNone/>
            </a:pPr>
            <a:r>
              <a:rPr lang="zh-CN"/>
              <a:t>Brainstorm and research took the most time</a:t>
            </a:r>
            <a:endParaRPr/>
          </a:p>
          <a:p>
            <a:pPr marL="0" lvl="0" indent="0" algn="l" rtl="0">
              <a:spcBef>
                <a:spcPts val="1200"/>
              </a:spcBef>
              <a:spcAft>
                <a:spcPts val="0"/>
              </a:spcAft>
              <a:buNone/>
            </a:pPr>
            <a:r>
              <a:rPr lang="zh-CN"/>
              <a:t>Lessons learned:</a:t>
            </a:r>
            <a:endParaRPr/>
          </a:p>
          <a:p>
            <a:pPr marL="457200" lvl="0" indent="-342900" algn="l" rtl="0">
              <a:spcBef>
                <a:spcPts val="1200"/>
              </a:spcBef>
              <a:spcAft>
                <a:spcPts val="0"/>
              </a:spcAft>
              <a:buSzPts val="1800"/>
              <a:buChar char="-"/>
            </a:pPr>
            <a:r>
              <a:rPr lang="zh-CN"/>
              <a:t>stay on schedule</a:t>
            </a:r>
            <a:endParaRPr/>
          </a:p>
          <a:p>
            <a:pPr marL="457200" lvl="0" indent="-342900" algn="l" rtl="0">
              <a:spcBef>
                <a:spcPts val="0"/>
              </a:spcBef>
              <a:spcAft>
                <a:spcPts val="0"/>
              </a:spcAft>
              <a:buSzPts val="1800"/>
              <a:buChar char="-"/>
            </a:pPr>
            <a:r>
              <a:rPr lang="zh-CN"/>
              <a:t>assign tasks early and clearly</a:t>
            </a:r>
            <a:endParaRPr/>
          </a:p>
          <a:p>
            <a:pPr marL="457200" lvl="0" indent="-342900" algn="l" rtl="0">
              <a:spcBef>
                <a:spcPts val="0"/>
              </a:spcBef>
              <a:spcAft>
                <a:spcPts val="0"/>
              </a:spcAft>
              <a:buSzPts val="1800"/>
              <a:buChar char="-"/>
            </a:pPr>
            <a:r>
              <a:rPr lang="zh-CN"/>
              <a:t>keep each other accountable</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{A4597B23-B144-D74D-A79C-0684658255FB}tf10001072</Template>
  <TotalTime>0</TotalTime>
  <Words>3191</Words>
  <Application>Microsoft Macintosh PowerPoint</Application>
  <PresentationFormat>On-screen Show (16:9)</PresentationFormat>
  <Paragraphs>123</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Comic Sans MS</vt:lpstr>
      <vt:lpstr>Times New Roman</vt:lpstr>
      <vt:lpstr>Simple Light</vt:lpstr>
      <vt:lpstr>Mechatronics Group Project  Group 1044-PC2-12 </vt:lpstr>
      <vt:lpstr>Initial Raspberry Pi Project Ideas</vt:lpstr>
      <vt:lpstr>Initial Raspberry Pi Project Ideas </vt:lpstr>
      <vt:lpstr>Initial Raspberry Pi Project Ideas</vt:lpstr>
      <vt:lpstr>Discussion of ideas</vt:lpstr>
      <vt:lpstr>Best ideas and research</vt:lpstr>
      <vt:lpstr>Why?</vt:lpstr>
      <vt:lpstr>Weighted trade study</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Mechatronics Group Project  Group 1044-PC2-12 </dc:title>
  <cp:lastModifiedBy>Uchenna Obikwelu</cp:lastModifiedBy>
  <cp:revision>1</cp:revision>
  <dcterms:modified xsi:type="dcterms:W3CDTF">2023-09-08T19:36:34Z</dcterms:modified>
</cp:coreProperties>
</file>